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</p:sldIdLst>
  <p:sldSz cx="36004500" cy="30603825"/>
  <p:notesSz cx="6858000" cy="9144000"/>
  <p:defaultTextStyle>
    <a:defPPr>
      <a:defRPr lang="fr-FR"/>
    </a:defPPr>
    <a:lvl1pPr marL="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1pPr>
    <a:lvl2pPr marL="2057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2pPr>
    <a:lvl3pPr marL="4114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3pPr>
    <a:lvl4pPr marL="6172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4pPr>
    <a:lvl5pPr marL="82296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5pPr>
    <a:lvl6pPr marL="102870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6pPr>
    <a:lvl7pPr marL="123444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7pPr>
    <a:lvl8pPr marL="144018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8pPr>
    <a:lvl9pPr marL="16459200" algn="l" defTabSz="4114800" rtl="0" eaLnBrk="1" latinLnBrk="0" hangingPunct="1">
      <a:defRPr sz="81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9639">
          <p15:clr>
            <a:srgbClr val="A4A3A4"/>
          </p15:clr>
        </p15:guide>
        <p15:guide id="2" pos="11340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620"/>
    <p:restoredTop sz="93548" autoAdjust="0"/>
  </p:normalViewPr>
  <p:slideViewPr>
    <p:cSldViewPr>
      <p:cViewPr>
        <p:scale>
          <a:sx n="59" d="100"/>
          <a:sy n="59" d="100"/>
        </p:scale>
        <p:origin x="-3336" y="-8556"/>
      </p:cViewPr>
      <p:guideLst>
        <p:guide orient="horz" pos="9639"/>
        <p:guide pos="1134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Diapositive de titr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2700339" y="9507025"/>
            <a:ext cx="30603825" cy="6559986"/>
          </a:xfrm>
        </p:spPr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5400675" y="17342167"/>
            <a:ext cx="25203151" cy="7820978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4114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6172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8229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fr-FR" smtClean="0"/>
              <a:t>Cliquez pour modifier le style des sous-titres du masque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6E9C-AF94-4353-B17E-AB22117D0F3D}" type="datetimeFigureOut">
              <a:rPr lang="fr-FR" smtClean="0"/>
              <a:pPr/>
              <a:t>30/08/2015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3432E-5CCA-4EE3-A268-918A503A54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re et conten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6E9C-AF94-4353-B17E-AB22117D0F3D}" type="datetimeFigureOut">
              <a:rPr lang="fr-FR" smtClean="0"/>
              <a:pPr/>
              <a:t>30/08/2015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3432E-5CCA-4EE3-A268-918A503A54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Titre de sec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2844109" y="19665794"/>
            <a:ext cx="30603825" cy="6078260"/>
          </a:xfrm>
        </p:spPr>
        <p:txBody>
          <a:bodyPr anchor="t"/>
          <a:lstStyle>
            <a:lvl1pPr algn="l">
              <a:defRPr sz="18000" b="1" cap="all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2844109" y="12971209"/>
            <a:ext cx="30603825" cy="6694585"/>
          </a:xfrm>
        </p:spPr>
        <p:txBody>
          <a:bodyPr anchor="b"/>
          <a:lstStyle>
            <a:lvl1pPr marL="0" indent="0">
              <a:buNone/>
              <a:defRPr sz="9000">
                <a:solidFill>
                  <a:schemeClr val="tx1">
                    <a:tint val="75000"/>
                  </a:schemeClr>
                </a:solidFill>
              </a:defRPr>
            </a:lvl1pPr>
            <a:lvl2pPr marL="2057400" indent="0">
              <a:buNone/>
              <a:defRPr sz="8100">
                <a:solidFill>
                  <a:schemeClr val="tx1">
                    <a:tint val="75000"/>
                  </a:schemeClr>
                </a:solidFill>
              </a:defRPr>
            </a:lvl2pPr>
            <a:lvl3pPr marL="4114800" indent="0">
              <a:buNone/>
              <a:defRPr sz="7200">
                <a:solidFill>
                  <a:schemeClr val="tx1">
                    <a:tint val="75000"/>
                  </a:schemeClr>
                </a:solidFill>
              </a:defRPr>
            </a:lvl3pPr>
            <a:lvl4pPr marL="61722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4pPr>
            <a:lvl5pPr marL="82296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5pPr>
            <a:lvl6pPr marL="102870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6pPr>
            <a:lvl7pPr marL="123444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7pPr>
            <a:lvl8pPr marL="144018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8pPr>
            <a:lvl9pPr marL="16459200" indent="0">
              <a:buNone/>
              <a:defRPr sz="63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6E9C-AF94-4353-B17E-AB22117D0F3D}" type="datetimeFigureOut">
              <a:rPr lang="fr-FR" smtClean="0"/>
              <a:pPr/>
              <a:t>30/08/2015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3432E-5CCA-4EE3-A268-918A503A54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Deux contenu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sz="half" idx="1"/>
          </p:nvPr>
        </p:nvSpPr>
        <p:spPr>
          <a:xfrm>
            <a:off x="7088389" y="37489687"/>
            <a:ext cx="63495436" cy="106036586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71183900" y="37489687"/>
            <a:ext cx="63495436" cy="106036586"/>
          </a:xfrm>
        </p:spPr>
        <p:txBody>
          <a:bodyPr/>
          <a:lstStyle>
            <a:lvl1pPr>
              <a:defRPr sz="12600"/>
            </a:lvl1pPr>
            <a:lvl2pPr>
              <a:defRPr sz="10800"/>
            </a:lvl2pPr>
            <a:lvl3pPr>
              <a:defRPr sz="9000"/>
            </a:lvl3pPr>
            <a:lvl4pPr>
              <a:defRPr sz="8100"/>
            </a:lvl4pPr>
            <a:lvl5pPr>
              <a:defRPr sz="8100"/>
            </a:lvl5pPr>
            <a:lvl6pPr>
              <a:defRPr sz="8100"/>
            </a:lvl6pPr>
            <a:lvl7pPr>
              <a:defRPr sz="8100"/>
            </a:lvl7pPr>
            <a:lvl8pPr>
              <a:defRPr sz="8100"/>
            </a:lvl8pPr>
            <a:lvl9pPr>
              <a:defRPr sz="81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6E9C-AF94-4353-B17E-AB22117D0F3D}" type="datetimeFigureOut">
              <a:rPr lang="fr-FR" smtClean="0"/>
              <a:pPr/>
              <a:t>30/08/2015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3432E-5CCA-4EE3-A268-918A503A54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a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00225" y="1225572"/>
            <a:ext cx="32404051" cy="5100638"/>
          </a:xfrm>
        </p:spPr>
        <p:txBody>
          <a:bodyPr/>
          <a:lstStyle>
            <a:lvl1pPr>
              <a:defRPr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800225" y="6850443"/>
            <a:ext cx="15908240" cy="2854938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4" name="Espace réservé du contenu 3"/>
          <p:cNvSpPr>
            <a:spLocks noGrp="1"/>
          </p:cNvSpPr>
          <p:nvPr>
            <p:ph sz="half" idx="2"/>
          </p:nvPr>
        </p:nvSpPr>
        <p:spPr>
          <a:xfrm>
            <a:off x="1800225" y="9705380"/>
            <a:ext cx="15908240" cy="17632623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5" name="Espace réservé du texte 4"/>
          <p:cNvSpPr>
            <a:spLocks noGrp="1"/>
          </p:cNvSpPr>
          <p:nvPr>
            <p:ph type="body" sz="quarter" idx="3"/>
          </p:nvPr>
        </p:nvSpPr>
        <p:spPr>
          <a:xfrm>
            <a:off x="18289788" y="6850443"/>
            <a:ext cx="15914489" cy="2854938"/>
          </a:xfrm>
        </p:spPr>
        <p:txBody>
          <a:bodyPr anchor="b"/>
          <a:lstStyle>
            <a:lvl1pPr marL="0" indent="0">
              <a:buNone/>
              <a:defRPr sz="10800" b="1"/>
            </a:lvl1pPr>
            <a:lvl2pPr marL="2057400" indent="0">
              <a:buNone/>
              <a:defRPr sz="9000" b="1"/>
            </a:lvl2pPr>
            <a:lvl3pPr marL="4114800" indent="0">
              <a:buNone/>
              <a:defRPr sz="8100" b="1"/>
            </a:lvl3pPr>
            <a:lvl4pPr marL="6172200" indent="0">
              <a:buNone/>
              <a:defRPr sz="7200" b="1"/>
            </a:lvl4pPr>
            <a:lvl5pPr marL="8229600" indent="0">
              <a:buNone/>
              <a:defRPr sz="7200" b="1"/>
            </a:lvl5pPr>
            <a:lvl6pPr marL="10287000" indent="0">
              <a:buNone/>
              <a:defRPr sz="7200" b="1"/>
            </a:lvl6pPr>
            <a:lvl7pPr marL="12344400" indent="0">
              <a:buNone/>
              <a:defRPr sz="7200" b="1"/>
            </a:lvl7pPr>
            <a:lvl8pPr marL="14401800" indent="0">
              <a:buNone/>
              <a:defRPr sz="7200" b="1"/>
            </a:lvl8pPr>
            <a:lvl9pPr marL="16459200" indent="0">
              <a:buNone/>
              <a:defRPr sz="7200" b="1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6" name="Espace réservé du contenu 5"/>
          <p:cNvSpPr>
            <a:spLocks noGrp="1"/>
          </p:cNvSpPr>
          <p:nvPr>
            <p:ph sz="quarter" idx="4"/>
          </p:nvPr>
        </p:nvSpPr>
        <p:spPr>
          <a:xfrm>
            <a:off x="18289788" y="9705380"/>
            <a:ext cx="15914489" cy="17632623"/>
          </a:xfrm>
        </p:spPr>
        <p:txBody>
          <a:bodyPr/>
          <a:lstStyle>
            <a:lvl1pPr>
              <a:defRPr sz="10800"/>
            </a:lvl1pPr>
            <a:lvl2pPr>
              <a:defRPr sz="9000"/>
            </a:lvl2pPr>
            <a:lvl3pPr>
              <a:defRPr sz="8100"/>
            </a:lvl3pPr>
            <a:lvl4pPr>
              <a:defRPr sz="7200"/>
            </a:lvl4pPr>
            <a:lvl5pPr>
              <a:defRPr sz="7200"/>
            </a:lvl5pPr>
            <a:lvl6pPr>
              <a:defRPr sz="7200"/>
            </a:lvl6pPr>
            <a:lvl7pPr>
              <a:defRPr sz="7200"/>
            </a:lvl7pPr>
            <a:lvl8pPr>
              <a:defRPr sz="7200"/>
            </a:lvl8pPr>
            <a:lvl9pPr>
              <a:defRPr sz="72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7" name="Espace réservé de la date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6E9C-AF94-4353-B17E-AB22117D0F3D}" type="datetimeFigureOut">
              <a:rPr lang="fr-FR" smtClean="0"/>
              <a:pPr/>
              <a:t>30/08/2015</a:t>
            </a:fld>
            <a:endParaRPr lang="fr-FR"/>
          </a:p>
        </p:txBody>
      </p:sp>
      <p:sp>
        <p:nvSpPr>
          <p:cNvPr id="8" name="Espace réservé du pied de page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9" name="Espace réservé du numéro de diapositive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3432E-5CCA-4EE3-A268-918A503A54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re seu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e la date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6E9C-AF94-4353-B17E-AB22117D0F3D}" type="datetimeFigureOut">
              <a:rPr lang="fr-FR" smtClean="0"/>
              <a:pPr/>
              <a:t>30/08/2015</a:t>
            </a:fld>
            <a:endParaRPr lang="fr-FR"/>
          </a:p>
        </p:txBody>
      </p:sp>
      <p:sp>
        <p:nvSpPr>
          <p:cNvPr id="4" name="Espace réservé du pied de page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5" name="Espace réservé du numéro de diapositive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3432E-5CCA-4EE3-A268-918A503A54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V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e la date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6E9C-AF94-4353-B17E-AB22117D0F3D}" type="datetimeFigureOut">
              <a:rPr lang="fr-FR" smtClean="0"/>
              <a:pPr/>
              <a:t>30/08/2015</a:t>
            </a:fld>
            <a:endParaRPr lang="fr-FR"/>
          </a:p>
        </p:txBody>
      </p:sp>
      <p:sp>
        <p:nvSpPr>
          <p:cNvPr id="3" name="Espace réservé du pied de page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4" name="Espace réservé du numéro de diapositive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3432E-5CCA-4EE3-A268-918A503A54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u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1800228" y="1218486"/>
            <a:ext cx="11845232" cy="518564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contenu 2"/>
          <p:cNvSpPr>
            <a:spLocks noGrp="1"/>
          </p:cNvSpPr>
          <p:nvPr>
            <p:ph idx="1"/>
          </p:nvPr>
        </p:nvSpPr>
        <p:spPr>
          <a:xfrm>
            <a:off x="14076760" y="1218489"/>
            <a:ext cx="20127516" cy="26119517"/>
          </a:xfrm>
        </p:spPr>
        <p:txBody>
          <a:bodyPr/>
          <a:lstStyle>
            <a:lvl1pPr>
              <a:defRPr sz="14400"/>
            </a:lvl1pPr>
            <a:lvl2pPr>
              <a:defRPr sz="12600"/>
            </a:lvl2pPr>
            <a:lvl3pPr>
              <a:defRPr sz="10800"/>
            </a:lvl3pPr>
            <a:lvl4pPr>
              <a:defRPr sz="9000"/>
            </a:lvl4pPr>
            <a:lvl5pPr>
              <a:defRPr sz="9000"/>
            </a:lvl5pPr>
            <a:lvl6pPr>
              <a:defRPr sz="9000"/>
            </a:lvl6pPr>
            <a:lvl7pPr>
              <a:defRPr sz="9000"/>
            </a:lvl7pPr>
            <a:lvl8pPr>
              <a:defRPr sz="9000"/>
            </a:lvl8pPr>
            <a:lvl9pPr>
              <a:defRPr sz="90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1800228" y="6404138"/>
            <a:ext cx="11845232" cy="20933869"/>
          </a:xfrm>
        </p:spPr>
        <p:txBody>
          <a:bodyPr/>
          <a:lstStyle>
            <a:lvl1pPr marL="0" indent="0">
              <a:buNone/>
              <a:defRPr sz="6300"/>
            </a:lvl1pPr>
            <a:lvl2pPr marL="2057400" indent="0">
              <a:buNone/>
              <a:defRPr sz="5400"/>
            </a:lvl2pPr>
            <a:lvl3pPr marL="4114800" indent="0">
              <a:buNone/>
              <a:defRPr sz="4500"/>
            </a:lvl3pPr>
            <a:lvl4pPr marL="6172200" indent="0">
              <a:buNone/>
              <a:defRPr sz="4100"/>
            </a:lvl4pPr>
            <a:lvl5pPr marL="8229600" indent="0">
              <a:buNone/>
              <a:defRPr sz="4100"/>
            </a:lvl5pPr>
            <a:lvl6pPr marL="10287000" indent="0">
              <a:buNone/>
              <a:defRPr sz="4100"/>
            </a:lvl6pPr>
            <a:lvl7pPr marL="12344400" indent="0">
              <a:buNone/>
              <a:defRPr sz="4100"/>
            </a:lvl7pPr>
            <a:lvl8pPr marL="14401800" indent="0">
              <a:buNone/>
              <a:defRPr sz="4100"/>
            </a:lvl8pPr>
            <a:lvl9pPr marL="16459200" indent="0">
              <a:buNone/>
              <a:defRPr sz="41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6E9C-AF94-4353-B17E-AB22117D0F3D}" type="datetimeFigureOut">
              <a:rPr lang="fr-FR" smtClean="0"/>
              <a:pPr/>
              <a:t>30/08/2015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3432E-5CCA-4EE3-A268-918A503A54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Image avec légen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>
          <a:xfrm>
            <a:off x="7057135" y="21422679"/>
            <a:ext cx="21602700" cy="2529069"/>
          </a:xfrm>
        </p:spPr>
        <p:txBody>
          <a:bodyPr anchor="b"/>
          <a:lstStyle>
            <a:lvl1pPr algn="l">
              <a:defRPr sz="9000" b="1"/>
            </a:lvl1pPr>
          </a:lstStyle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pour une image  2"/>
          <p:cNvSpPr>
            <a:spLocks noGrp="1"/>
          </p:cNvSpPr>
          <p:nvPr>
            <p:ph type="pic" idx="1"/>
          </p:nvPr>
        </p:nvSpPr>
        <p:spPr>
          <a:xfrm>
            <a:off x="7057135" y="2734509"/>
            <a:ext cx="21602700" cy="18362295"/>
          </a:xfrm>
        </p:spPr>
        <p:txBody>
          <a:bodyPr/>
          <a:lstStyle>
            <a:lvl1pPr marL="0" indent="0">
              <a:buNone/>
              <a:defRPr sz="14400"/>
            </a:lvl1pPr>
            <a:lvl2pPr marL="2057400" indent="0">
              <a:buNone/>
              <a:defRPr sz="12600"/>
            </a:lvl2pPr>
            <a:lvl3pPr marL="4114800" indent="0">
              <a:buNone/>
              <a:defRPr sz="10800"/>
            </a:lvl3pPr>
            <a:lvl4pPr marL="6172200" indent="0">
              <a:buNone/>
              <a:defRPr sz="9000"/>
            </a:lvl4pPr>
            <a:lvl5pPr marL="8229600" indent="0">
              <a:buNone/>
              <a:defRPr sz="9000"/>
            </a:lvl5pPr>
            <a:lvl6pPr marL="10287000" indent="0">
              <a:buNone/>
              <a:defRPr sz="9000"/>
            </a:lvl6pPr>
            <a:lvl7pPr marL="12344400" indent="0">
              <a:buNone/>
              <a:defRPr sz="9000"/>
            </a:lvl7pPr>
            <a:lvl8pPr marL="14401800" indent="0">
              <a:buNone/>
              <a:defRPr sz="9000"/>
            </a:lvl8pPr>
            <a:lvl9pPr marL="16459200" indent="0">
              <a:buNone/>
              <a:defRPr sz="9000"/>
            </a:lvl9pPr>
          </a:lstStyle>
          <a:p>
            <a:endParaRPr lang="fr-FR"/>
          </a:p>
        </p:txBody>
      </p:sp>
      <p:sp>
        <p:nvSpPr>
          <p:cNvPr id="4" name="Espace réservé du texte 3"/>
          <p:cNvSpPr>
            <a:spLocks noGrp="1"/>
          </p:cNvSpPr>
          <p:nvPr>
            <p:ph type="body" sz="half" idx="2"/>
          </p:nvPr>
        </p:nvSpPr>
        <p:spPr>
          <a:xfrm>
            <a:off x="7057135" y="23951745"/>
            <a:ext cx="21602700" cy="3591697"/>
          </a:xfrm>
        </p:spPr>
        <p:txBody>
          <a:bodyPr/>
          <a:lstStyle>
            <a:lvl1pPr marL="0" indent="0">
              <a:buNone/>
              <a:defRPr sz="6300"/>
            </a:lvl1pPr>
            <a:lvl2pPr marL="2057400" indent="0">
              <a:buNone/>
              <a:defRPr sz="5400"/>
            </a:lvl2pPr>
            <a:lvl3pPr marL="4114800" indent="0">
              <a:buNone/>
              <a:defRPr sz="4500"/>
            </a:lvl3pPr>
            <a:lvl4pPr marL="6172200" indent="0">
              <a:buNone/>
              <a:defRPr sz="4100"/>
            </a:lvl4pPr>
            <a:lvl5pPr marL="8229600" indent="0">
              <a:buNone/>
              <a:defRPr sz="4100"/>
            </a:lvl5pPr>
            <a:lvl6pPr marL="10287000" indent="0">
              <a:buNone/>
              <a:defRPr sz="4100"/>
            </a:lvl6pPr>
            <a:lvl7pPr marL="12344400" indent="0">
              <a:buNone/>
              <a:defRPr sz="4100"/>
            </a:lvl7pPr>
            <a:lvl8pPr marL="14401800" indent="0">
              <a:buNone/>
              <a:defRPr sz="4100"/>
            </a:lvl8pPr>
            <a:lvl9pPr marL="16459200" indent="0">
              <a:buNone/>
              <a:defRPr sz="4100"/>
            </a:lvl9pPr>
          </a:lstStyle>
          <a:p>
            <a:pPr lvl="0"/>
            <a:r>
              <a:rPr lang="fr-FR" smtClean="0"/>
              <a:t>Cliquez pour modifier les styles du texte du masque</a:t>
            </a:r>
          </a:p>
        </p:txBody>
      </p:sp>
      <p:sp>
        <p:nvSpPr>
          <p:cNvPr id="5" name="Espace réservé de la date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6E9C-AF94-4353-B17E-AB22117D0F3D}" type="datetimeFigureOut">
              <a:rPr lang="fr-FR" smtClean="0"/>
              <a:pPr/>
              <a:t>30/08/2015</a:t>
            </a:fld>
            <a:endParaRPr lang="fr-FR"/>
          </a:p>
        </p:txBody>
      </p:sp>
      <p:sp>
        <p:nvSpPr>
          <p:cNvPr id="6" name="Espace réservé du pied de page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7" name="Espace réservé du numéro de diapositive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3432E-5CCA-4EE3-A268-918A503A54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re et texte vertica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6E9C-AF94-4353-B17E-AB22117D0F3D}" type="datetimeFigureOut">
              <a:rPr lang="fr-FR" smtClean="0"/>
              <a:pPr/>
              <a:t>30/08/2015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3432E-5CCA-4EE3-A268-918A503A54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Titre vertical et tex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re vertical 1"/>
          <p:cNvSpPr>
            <a:spLocks noGrp="1"/>
          </p:cNvSpPr>
          <p:nvPr>
            <p:ph type="title" orient="vert"/>
          </p:nvPr>
        </p:nvSpPr>
        <p:spPr>
          <a:xfrm>
            <a:off x="102781600" y="6432472"/>
            <a:ext cx="31897735" cy="137093801"/>
          </a:xfrm>
        </p:spPr>
        <p:txBody>
          <a:bodyPr vert="eaVert"/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vertical 2"/>
          <p:cNvSpPr>
            <a:spLocks noGrp="1"/>
          </p:cNvSpPr>
          <p:nvPr>
            <p:ph type="body" orient="vert" idx="1"/>
          </p:nvPr>
        </p:nvSpPr>
        <p:spPr>
          <a:xfrm>
            <a:off x="7088387" y="6432472"/>
            <a:ext cx="95093136" cy="137093801"/>
          </a:xfrm>
        </p:spPr>
        <p:txBody>
          <a:bodyPr vert="eaVert"/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4E56E9C-AF94-4353-B17E-AB22117D0F3D}" type="datetimeFigureOut">
              <a:rPr lang="fr-FR" smtClean="0"/>
              <a:pPr/>
              <a:t>30/08/2015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FB03432E-5CCA-4EE3-A268-918A503A54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Espace réservé du titre 1"/>
          <p:cNvSpPr>
            <a:spLocks noGrp="1"/>
          </p:cNvSpPr>
          <p:nvPr>
            <p:ph type="title"/>
          </p:nvPr>
        </p:nvSpPr>
        <p:spPr>
          <a:xfrm>
            <a:off x="1800225" y="1225572"/>
            <a:ext cx="32404051" cy="5100638"/>
          </a:xfrm>
          <a:prstGeom prst="rect">
            <a:avLst/>
          </a:prstGeom>
        </p:spPr>
        <p:txBody>
          <a:bodyPr vert="horz" lIns="411480" tIns="205740" rIns="411480" bIns="205740" rtlCol="0" anchor="ctr">
            <a:normAutofit/>
          </a:bodyPr>
          <a:lstStyle/>
          <a:p>
            <a:r>
              <a:rPr lang="fr-FR" smtClean="0"/>
              <a:t>Cliquez pour modifier le style du titre</a:t>
            </a:r>
            <a:endParaRPr lang="fr-FR"/>
          </a:p>
        </p:txBody>
      </p:sp>
      <p:sp>
        <p:nvSpPr>
          <p:cNvPr id="3" name="Espace réservé du texte 2"/>
          <p:cNvSpPr>
            <a:spLocks noGrp="1"/>
          </p:cNvSpPr>
          <p:nvPr>
            <p:ph type="body" idx="1"/>
          </p:nvPr>
        </p:nvSpPr>
        <p:spPr>
          <a:xfrm>
            <a:off x="1800225" y="7140895"/>
            <a:ext cx="32404051" cy="20197110"/>
          </a:xfrm>
          <a:prstGeom prst="rect">
            <a:avLst/>
          </a:prstGeom>
        </p:spPr>
        <p:txBody>
          <a:bodyPr vert="horz" lIns="411480" tIns="205740" rIns="411480" bIns="205740" rtlCol="0">
            <a:normAutofit/>
          </a:bodyPr>
          <a:lstStyle/>
          <a:p>
            <a:pPr lvl="0"/>
            <a:r>
              <a:rPr lang="fr-FR" smtClean="0"/>
              <a:t>Cliquez pour modifier les styles du texte du masque</a:t>
            </a:r>
          </a:p>
          <a:p>
            <a:pPr lvl="1"/>
            <a:r>
              <a:rPr lang="fr-FR" smtClean="0"/>
              <a:t>Deuxième niveau</a:t>
            </a:r>
          </a:p>
          <a:p>
            <a:pPr lvl="2"/>
            <a:r>
              <a:rPr lang="fr-FR" smtClean="0"/>
              <a:t>Troisième niveau</a:t>
            </a:r>
          </a:p>
          <a:p>
            <a:pPr lvl="3"/>
            <a:r>
              <a:rPr lang="fr-FR" smtClean="0"/>
              <a:t>Quatrième niveau</a:t>
            </a:r>
          </a:p>
          <a:p>
            <a:pPr lvl="4"/>
            <a:r>
              <a:rPr lang="fr-FR" smtClean="0"/>
              <a:t>Cinquième niveau</a:t>
            </a:r>
            <a:endParaRPr lang="fr-FR"/>
          </a:p>
        </p:txBody>
      </p:sp>
      <p:sp>
        <p:nvSpPr>
          <p:cNvPr id="4" name="Espace réservé de la date 3"/>
          <p:cNvSpPr>
            <a:spLocks noGrp="1"/>
          </p:cNvSpPr>
          <p:nvPr>
            <p:ph type="dt" sz="half" idx="2"/>
          </p:nvPr>
        </p:nvSpPr>
        <p:spPr>
          <a:xfrm>
            <a:off x="1800225" y="28365214"/>
            <a:ext cx="8401051" cy="1629370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l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4E56E9C-AF94-4353-B17E-AB22117D0F3D}" type="datetimeFigureOut">
              <a:rPr lang="fr-FR" smtClean="0"/>
              <a:pPr/>
              <a:t>30/08/2015</a:t>
            </a:fld>
            <a:endParaRPr lang="fr-FR"/>
          </a:p>
        </p:txBody>
      </p:sp>
      <p:sp>
        <p:nvSpPr>
          <p:cNvPr id="5" name="Espace réservé du pied de page 4"/>
          <p:cNvSpPr>
            <a:spLocks noGrp="1"/>
          </p:cNvSpPr>
          <p:nvPr>
            <p:ph type="ftr" sz="quarter" idx="3"/>
          </p:nvPr>
        </p:nvSpPr>
        <p:spPr>
          <a:xfrm>
            <a:off x="12301539" y="28365214"/>
            <a:ext cx="11401425" cy="1629370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ct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r-FR"/>
          </a:p>
        </p:txBody>
      </p:sp>
      <p:sp>
        <p:nvSpPr>
          <p:cNvPr id="6" name="Espace réservé du numéro de diapositive 5"/>
          <p:cNvSpPr>
            <a:spLocks noGrp="1"/>
          </p:cNvSpPr>
          <p:nvPr>
            <p:ph type="sldNum" sz="quarter" idx="4"/>
          </p:nvPr>
        </p:nvSpPr>
        <p:spPr>
          <a:xfrm>
            <a:off x="25803225" y="28365214"/>
            <a:ext cx="8401051" cy="1629370"/>
          </a:xfrm>
          <a:prstGeom prst="rect">
            <a:avLst/>
          </a:prstGeom>
        </p:spPr>
        <p:txBody>
          <a:bodyPr vert="horz" lIns="411480" tIns="205740" rIns="411480" bIns="205740" rtlCol="0" anchor="ctr"/>
          <a:lstStyle>
            <a:lvl1pPr algn="r">
              <a:defRPr sz="54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FB03432E-5CCA-4EE3-A268-918A503A5403}" type="slidenum">
              <a:rPr lang="fr-FR" smtClean="0"/>
              <a:pPr/>
              <a:t>‹N°›</a:t>
            </a:fld>
            <a:endParaRPr lang="fr-FR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114800" rtl="0" eaLnBrk="1" latinLnBrk="0" hangingPunct="1">
        <a:spcBef>
          <a:spcPct val="0"/>
        </a:spcBef>
        <a:buNone/>
        <a:defRPr sz="198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1543050" indent="-1543050" algn="l" defTabSz="4114800" rtl="0" eaLnBrk="1" latinLnBrk="0" hangingPunct="1">
        <a:spcBef>
          <a:spcPct val="20000"/>
        </a:spcBef>
        <a:buFont typeface="Arial" pitchFamily="34" charset="0"/>
        <a:buChar char="•"/>
        <a:defRPr sz="14400" kern="1200">
          <a:solidFill>
            <a:schemeClr val="tx1"/>
          </a:solidFill>
          <a:latin typeface="+mn-lt"/>
          <a:ea typeface="+mn-ea"/>
          <a:cs typeface="+mn-cs"/>
        </a:defRPr>
      </a:lvl1pPr>
      <a:lvl2pPr marL="3343275" indent="-1285875" algn="l" defTabSz="4114800" rtl="0" eaLnBrk="1" latinLnBrk="0" hangingPunct="1">
        <a:spcBef>
          <a:spcPct val="20000"/>
        </a:spcBef>
        <a:buFont typeface="Arial" pitchFamily="34" charset="0"/>
        <a:buChar char="–"/>
        <a:defRPr sz="12600" kern="1200">
          <a:solidFill>
            <a:schemeClr val="tx1"/>
          </a:solidFill>
          <a:latin typeface="+mn-lt"/>
          <a:ea typeface="+mn-ea"/>
          <a:cs typeface="+mn-cs"/>
        </a:defRPr>
      </a:lvl2pPr>
      <a:lvl3pPr marL="51435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10800" kern="1200">
          <a:solidFill>
            <a:schemeClr val="tx1"/>
          </a:solidFill>
          <a:latin typeface="+mn-lt"/>
          <a:ea typeface="+mn-ea"/>
          <a:cs typeface="+mn-cs"/>
        </a:defRPr>
      </a:lvl3pPr>
      <a:lvl4pPr marL="7200900" indent="-1028700" algn="l" defTabSz="4114800" rtl="0" eaLnBrk="1" latinLnBrk="0" hangingPunct="1">
        <a:spcBef>
          <a:spcPct val="20000"/>
        </a:spcBef>
        <a:buFont typeface="Arial" pitchFamily="34" charset="0"/>
        <a:buChar char="–"/>
        <a:defRPr sz="9000" kern="1200">
          <a:solidFill>
            <a:schemeClr val="tx1"/>
          </a:solidFill>
          <a:latin typeface="+mn-lt"/>
          <a:ea typeface="+mn-ea"/>
          <a:cs typeface="+mn-cs"/>
        </a:defRPr>
      </a:lvl4pPr>
      <a:lvl5pPr marL="9258300" indent="-1028700" algn="l" defTabSz="4114800" rtl="0" eaLnBrk="1" latinLnBrk="0" hangingPunct="1">
        <a:spcBef>
          <a:spcPct val="20000"/>
        </a:spcBef>
        <a:buFont typeface="Arial" pitchFamily="34" charset="0"/>
        <a:buChar char="»"/>
        <a:defRPr sz="9000" kern="1200">
          <a:solidFill>
            <a:schemeClr val="tx1"/>
          </a:solidFill>
          <a:latin typeface="+mn-lt"/>
          <a:ea typeface="+mn-ea"/>
          <a:cs typeface="+mn-cs"/>
        </a:defRPr>
      </a:lvl5pPr>
      <a:lvl6pPr marL="113157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6pPr>
      <a:lvl7pPr marL="133731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7pPr>
      <a:lvl8pPr marL="154305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8pPr>
      <a:lvl9pPr marL="17487900" indent="-1028700" algn="l" defTabSz="4114800" rtl="0" eaLnBrk="1" latinLnBrk="0" hangingPunct="1">
        <a:spcBef>
          <a:spcPct val="20000"/>
        </a:spcBef>
        <a:buFont typeface="Arial" pitchFamily="34" charset="0"/>
        <a:buChar char="•"/>
        <a:defRPr sz="9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r-FR"/>
      </a:defPPr>
      <a:lvl1pPr marL="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1pPr>
      <a:lvl2pPr marL="2057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2pPr>
      <a:lvl3pPr marL="4114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3pPr>
      <a:lvl4pPr marL="6172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4pPr>
      <a:lvl5pPr marL="82296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5pPr>
      <a:lvl6pPr marL="102870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6pPr>
      <a:lvl7pPr marL="123444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7pPr>
      <a:lvl8pPr marL="144018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8pPr>
      <a:lvl9pPr marL="16459200" algn="l" defTabSz="4114800" rtl="0" eaLnBrk="1" latinLnBrk="0" hangingPunct="1">
        <a:defRPr sz="81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8" Type="http://schemas.openxmlformats.org/officeDocument/2006/relationships/image" Target="../media/image6.png"/><Relationship Id="rId13" Type="http://schemas.openxmlformats.org/officeDocument/2006/relationships/image" Target="../media/image11.jpeg"/><Relationship Id="rId18" Type="http://schemas.openxmlformats.org/officeDocument/2006/relationships/image" Target="../media/image16.jpeg"/><Relationship Id="rId3" Type="http://schemas.openxmlformats.org/officeDocument/2006/relationships/image" Target="../media/image2.png"/><Relationship Id="rId21" Type="http://schemas.openxmlformats.org/officeDocument/2006/relationships/image" Target="../media/image19.png"/><Relationship Id="rId7" Type="http://schemas.openxmlformats.org/officeDocument/2006/relationships/image" Target="../media/image5.png"/><Relationship Id="rId12" Type="http://schemas.openxmlformats.org/officeDocument/2006/relationships/image" Target="../media/image10.png"/><Relationship Id="rId17" Type="http://schemas.openxmlformats.org/officeDocument/2006/relationships/image" Target="../media/image15.png"/><Relationship Id="rId2" Type="http://schemas.openxmlformats.org/officeDocument/2006/relationships/image" Target="../media/image1.jpeg"/><Relationship Id="rId16" Type="http://schemas.openxmlformats.org/officeDocument/2006/relationships/image" Target="../media/image14.png"/><Relationship Id="rId20" Type="http://schemas.openxmlformats.org/officeDocument/2006/relationships/image" Target="../media/image18.jpeg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4.jpeg"/><Relationship Id="rId11" Type="http://schemas.openxmlformats.org/officeDocument/2006/relationships/image" Target="../media/image9.png"/><Relationship Id="rId5" Type="http://schemas.openxmlformats.org/officeDocument/2006/relationships/image" Target="../media/image3.jpeg"/><Relationship Id="rId15" Type="http://schemas.openxmlformats.org/officeDocument/2006/relationships/image" Target="../media/image13.png"/><Relationship Id="rId10" Type="http://schemas.openxmlformats.org/officeDocument/2006/relationships/image" Target="../media/image8.png"/><Relationship Id="rId19" Type="http://schemas.openxmlformats.org/officeDocument/2006/relationships/image" Target="../media/image17.jpeg"/><Relationship Id="rId4" Type="http://schemas.openxmlformats.org/officeDocument/2006/relationships/hyperlink" Target="mailto:gestes.biodiversite@gmail.com/akpona@gmail.com" TargetMode="External"/><Relationship Id="rId9" Type="http://schemas.openxmlformats.org/officeDocument/2006/relationships/image" Target="../media/image7.jpeg"/><Relationship Id="rId14" Type="http://schemas.openxmlformats.org/officeDocument/2006/relationships/image" Target="../media/image12.jpe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2">
            <a:lum/>
          </a:blip>
          <a:srcRect/>
          <a:stretch>
            <a:fillRect l="-24000" r="-24000"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29" name="Image 128"/>
          <p:cNvPicPr/>
          <p:nvPr/>
        </p:nvPicPr>
        <p:blipFill>
          <a:blip r:embed="rId3">
            <a:duotone>
              <a:schemeClr val="accent1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-843076"/>
            <a:ext cx="36004500" cy="1033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8" name="Image 127"/>
          <p:cNvPicPr/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-126" y="22775230"/>
            <a:ext cx="36004500" cy="782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7" name="Image 126"/>
          <p:cNvPicPr/>
          <p:nvPr/>
        </p:nvPicPr>
        <p:blipFill>
          <a:blip r:embed="rId3">
            <a:duotone>
              <a:schemeClr val="accent2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 flipV="1">
            <a:off x="0" y="17331761"/>
            <a:ext cx="36004500" cy="782859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26" name="Image 125"/>
          <p:cNvPicPr/>
          <p:nvPr/>
        </p:nvPicPr>
        <p:blipFill>
          <a:blip r:embed="rId3">
            <a:duotone>
              <a:schemeClr val="accent3">
                <a:shade val="45000"/>
                <a:satMod val="135000"/>
              </a:schemeClr>
              <a:prstClr val="white"/>
            </a:duotone>
          </a:blip>
          <a:srcRect/>
          <a:stretch>
            <a:fillRect/>
          </a:stretch>
        </p:blipFill>
        <p:spPr bwMode="auto">
          <a:xfrm>
            <a:off x="0" y="6086411"/>
            <a:ext cx="36004500" cy="103308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110" name="Rectangle 109"/>
          <p:cNvSpPr/>
          <p:nvPr/>
        </p:nvSpPr>
        <p:spPr>
          <a:xfrm>
            <a:off x="18430878" y="21445580"/>
            <a:ext cx="2286016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Octobre</a:t>
            </a:r>
            <a:endParaRPr lang="fr-FR" sz="2800" b="1" dirty="0"/>
          </a:p>
        </p:txBody>
      </p:sp>
      <p:sp>
        <p:nvSpPr>
          <p:cNvPr id="107" name="Rectangle 106"/>
          <p:cNvSpPr/>
          <p:nvPr/>
        </p:nvSpPr>
        <p:spPr>
          <a:xfrm>
            <a:off x="4429030" y="19516754"/>
            <a:ext cx="2286016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Juillet</a:t>
            </a:r>
            <a:endParaRPr lang="fr-FR" sz="2800" b="1" dirty="0"/>
          </a:p>
        </p:txBody>
      </p:sp>
      <p:sp>
        <p:nvSpPr>
          <p:cNvPr id="87" name="Rectangle 86"/>
          <p:cNvSpPr/>
          <p:nvPr/>
        </p:nvSpPr>
        <p:spPr>
          <a:xfrm>
            <a:off x="4071840" y="8086674"/>
            <a:ext cx="2286016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Janvier</a:t>
            </a:r>
            <a:endParaRPr lang="fr-FR" sz="2800" b="1" dirty="0"/>
          </a:p>
        </p:txBody>
      </p:sp>
      <p:sp>
        <p:nvSpPr>
          <p:cNvPr id="92" name="Rectangle 91"/>
          <p:cNvSpPr/>
          <p:nvPr/>
        </p:nvSpPr>
        <p:spPr>
          <a:xfrm>
            <a:off x="15073292" y="4300460"/>
            <a:ext cx="2286016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Mars</a:t>
            </a:r>
            <a:endParaRPr lang="fr-FR" sz="2800" b="1" dirty="0"/>
          </a:p>
        </p:txBody>
      </p:sp>
      <p:sp>
        <p:nvSpPr>
          <p:cNvPr id="96" name="Rectangle 95"/>
          <p:cNvSpPr/>
          <p:nvPr/>
        </p:nvSpPr>
        <p:spPr>
          <a:xfrm>
            <a:off x="18430878" y="4371898"/>
            <a:ext cx="2286016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Avril</a:t>
            </a:r>
            <a:endParaRPr lang="fr-FR" sz="2800" b="1" dirty="0"/>
          </a:p>
        </p:txBody>
      </p:sp>
      <p:sp>
        <p:nvSpPr>
          <p:cNvPr id="99" name="Rectangle 98"/>
          <p:cNvSpPr/>
          <p:nvPr/>
        </p:nvSpPr>
        <p:spPr>
          <a:xfrm>
            <a:off x="26717686" y="8658178"/>
            <a:ext cx="2286016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Mai</a:t>
            </a:r>
            <a:endParaRPr lang="fr-FR" sz="2800" b="1" dirty="0"/>
          </a:p>
        </p:txBody>
      </p:sp>
      <p:sp>
        <p:nvSpPr>
          <p:cNvPr id="117" name="Secteurs 116"/>
          <p:cNvSpPr/>
          <p:nvPr/>
        </p:nvSpPr>
        <p:spPr>
          <a:xfrm>
            <a:off x="2401214" y="-3506178"/>
            <a:ext cx="30603825" cy="6806506"/>
          </a:xfrm>
          <a:prstGeom prst="pie">
            <a:avLst>
              <a:gd name="adj1" fmla="val 0"/>
              <a:gd name="adj2" fmla="val 10833206"/>
            </a:avLst>
          </a:prstGeom>
        </p:spPr>
        <p:style>
          <a:lnRef idx="0">
            <a:schemeClr val="accent2"/>
          </a:lnRef>
          <a:fillRef idx="3">
            <a:schemeClr val="accent2"/>
          </a:fillRef>
          <a:effectRef idx="3">
            <a:schemeClr val="accent2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fr-FR">
              <a:solidFill>
                <a:schemeClr val="tx1"/>
              </a:solidFill>
            </a:endParaRPr>
          </a:p>
        </p:txBody>
      </p:sp>
      <p:sp>
        <p:nvSpPr>
          <p:cNvPr id="2" name="Titre 1"/>
          <p:cNvSpPr>
            <a:spLocks noGrp="1"/>
          </p:cNvSpPr>
          <p:nvPr>
            <p:ph type="ctrTitle"/>
          </p:nvPr>
        </p:nvSpPr>
        <p:spPr>
          <a:xfrm>
            <a:off x="12001458" y="14180"/>
            <a:ext cx="12144459" cy="2357454"/>
          </a:xfrm>
        </p:spPr>
        <p:style>
          <a:lnRef idx="0">
            <a:schemeClr val="accent3"/>
          </a:lnRef>
          <a:fillRef idx="3">
            <a:schemeClr val="accent3"/>
          </a:fillRef>
          <a:effectRef idx="3">
            <a:schemeClr val="accent3"/>
          </a:effectRef>
          <a:fontRef idx="minor">
            <a:schemeClr val="lt1"/>
          </a:fontRef>
        </p:style>
        <p:txBody>
          <a:bodyPr>
            <a:noAutofit/>
          </a:bodyPr>
          <a:lstStyle/>
          <a:p>
            <a:r>
              <a:rPr lang="fr-FR" sz="8800" b="1" dirty="0" smtClean="0"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</a:rPr>
              <a:t>Mon Espèces Du Mois</a:t>
            </a:r>
            <a:endParaRPr lang="fr-FR" sz="8800" b="1" dirty="0"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</a:endParaRPr>
          </a:p>
        </p:txBody>
      </p:sp>
      <p:sp>
        <p:nvSpPr>
          <p:cNvPr id="3" name="Sous-titre 2"/>
          <p:cNvSpPr>
            <a:spLocks noGrp="1"/>
          </p:cNvSpPr>
          <p:nvPr>
            <p:ph type="subTitle" idx="1"/>
          </p:nvPr>
        </p:nvSpPr>
        <p:spPr>
          <a:xfrm>
            <a:off x="8714901" y="27903312"/>
            <a:ext cx="17856301" cy="2700513"/>
          </a:xfr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>
            <a:normAutofit fontScale="25000" lnSpcReduction="20000"/>
          </a:bodyPr>
          <a:lstStyle/>
          <a:p>
            <a:r>
              <a:rPr lang="fr-FR" sz="12000" b="1" u="sng" dirty="0"/>
              <a:t>Contributeurs </a:t>
            </a:r>
          </a:p>
          <a:p>
            <a:r>
              <a:rPr lang="fr-FR" sz="9500" dirty="0"/>
              <a:t>Recherche des informations </a:t>
            </a:r>
            <a:r>
              <a:rPr lang="fr-FR" sz="9500" dirty="0" smtClean="0"/>
              <a:t>et </a:t>
            </a:r>
            <a:r>
              <a:rPr lang="fr-FR" sz="9500" dirty="0"/>
              <a:t>r</a:t>
            </a:r>
            <a:r>
              <a:rPr lang="fr-FR" sz="9500" dirty="0" smtClean="0"/>
              <a:t>édaction finale du texte: </a:t>
            </a:r>
            <a:r>
              <a:rPr lang="fr-FR" sz="9500" dirty="0"/>
              <a:t>Jean Didier Tèwogbadé </a:t>
            </a:r>
            <a:r>
              <a:rPr lang="fr-FR" sz="9500" dirty="0" err="1"/>
              <a:t>Akpona</a:t>
            </a:r>
            <a:endParaRPr lang="fr-FR" sz="9500" dirty="0"/>
          </a:p>
          <a:p>
            <a:r>
              <a:rPr lang="fr-FR" sz="9500" dirty="0" smtClean="0"/>
              <a:t>Conception du Poster: Dr</a:t>
            </a:r>
            <a:r>
              <a:rPr lang="fr-FR" sz="9500" dirty="0"/>
              <a:t>. </a:t>
            </a:r>
            <a:r>
              <a:rPr lang="fr-FR" sz="9500" dirty="0" err="1"/>
              <a:t>Djagoun</a:t>
            </a:r>
            <a:r>
              <a:rPr lang="fr-FR" sz="9500" dirty="0"/>
              <a:t> </a:t>
            </a:r>
            <a:r>
              <a:rPr lang="fr-FR" sz="9500" dirty="0" err="1"/>
              <a:t>Chabi</a:t>
            </a:r>
            <a:r>
              <a:rPr lang="fr-FR" sz="9500" dirty="0"/>
              <a:t> </a:t>
            </a:r>
            <a:r>
              <a:rPr lang="fr-FR" sz="9500" dirty="0" err="1"/>
              <a:t>Adéyèmi</a:t>
            </a:r>
            <a:r>
              <a:rPr lang="fr-FR" sz="9500" dirty="0"/>
              <a:t> Marc  Sylvestre   </a:t>
            </a:r>
          </a:p>
          <a:p>
            <a:r>
              <a:rPr lang="fr-FR" sz="9500" dirty="0"/>
              <a:t> Relecture et adaptation :  Hugues </a:t>
            </a:r>
            <a:r>
              <a:rPr lang="fr-FR" sz="9500" dirty="0" err="1"/>
              <a:t>Akpona</a:t>
            </a:r>
            <a:endParaRPr lang="fr-FR" sz="9500" dirty="0"/>
          </a:p>
          <a:p>
            <a:r>
              <a:rPr lang="fr-FR" sz="9500" dirty="0"/>
              <a:t>Contacts: </a:t>
            </a:r>
            <a:r>
              <a:rPr lang="fr-FR" sz="9500" dirty="0" err="1"/>
              <a:t>Akpona</a:t>
            </a:r>
            <a:r>
              <a:rPr lang="fr-FR" sz="9500" dirty="0"/>
              <a:t> A. Hugues (</a:t>
            </a:r>
            <a:r>
              <a:rPr lang="fr-FR" sz="9500" dirty="0">
                <a:hlinkClick r:id="rId4"/>
              </a:rPr>
              <a:t>gestes.biodiversite@gmail.com/akpona@gmail.com</a:t>
            </a:r>
            <a:r>
              <a:rPr lang="fr-FR" sz="9500" dirty="0"/>
              <a:t>)</a:t>
            </a:r>
          </a:p>
          <a:p>
            <a:r>
              <a:rPr lang="fr-FR" sz="9500" dirty="0"/>
              <a:t>Citez ce poster comme : </a:t>
            </a:r>
            <a:r>
              <a:rPr lang="fr-FR" sz="9500" dirty="0" err="1"/>
              <a:t>Akpona</a:t>
            </a:r>
            <a:r>
              <a:rPr lang="fr-FR" sz="9500" dirty="0"/>
              <a:t>, A.H.., </a:t>
            </a:r>
            <a:r>
              <a:rPr lang="fr-FR" sz="9500" dirty="0" err="1"/>
              <a:t>Akpona</a:t>
            </a:r>
            <a:r>
              <a:rPr lang="fr-FR" sz="9500" dirty="0"/>
              <a:t> T.J. D., and </a:t>
            </a:r>
            <a:r>
              <a:rPr lang="fr-FR" sz="9500" dirty="0" err="1"/>
              <a:t>Djagoun</a:t>
            </a:r>
            <a:r>
              <a:rPr lang="fr-FR" sz="9500" dirty="0"/>
              <a:t> C.A.M.S. 2015 Mon espèce du mois. Poster de sensibilisation. CEIBA/DGFRN/IRSCNB.1 page.</a:t>
            </a:r>
          </a:p>
          <a:p>
            <a:endParaRPr lang="fr-FR" sz="2000" dirty="0" smtClean="0"/>
          </a:p>
          <a:p>
            <a:endParaRPr lang="fr-FR" sz="2000" dirty="0"/>
          </a:p>
        </p:txBody>
      </p:sp>
      <p:sp>
        <p:nvSpPr>
          <p:cNvPr id="18" name="Arrondir un rectangle avec un coin du même côté 17"/>
          <p:cNvSpPr/>
          <p:nvPr/>
        </p:nvSpPr>
        <p:spPr>
          <a:xfrm>
            <a:off x="1969831" y="8658178"/>
            <a:ext cx="4643470" cy="6357982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fr-FR" sz="2000" b="1" i="1" dirty="0" smtClean="0"/>
          </a:p>
          <a:p>
            <a:pPr algn="just"/>
            <a:endParaRPr lang="fr-FR" sz="2000" b="1" i="1" dirty="0"/>
          </a:p>
          <a:p>
            <a:pPr algn="just"/>
            <a:endParaRPr lang="fr-FR" sz="2000" b="1" i="1" dirty="0" smtClean="0"/>
          </a:p>
          <a:p>
            <a:pPr lvl="0" algn="just"/>
            <a:endParaRPr lang="fr-FR" sz="2000" i="1" dirty="0" smtClean="0"/>
          </a:p>
          <a:p>
            <a:pPr lvl="0" algn="just"/>
            <a:r>
              <a:rPr lang="fr-FR" sz="2000" b="1" i="1" dirty="0" smtClean="0"/>
              <a:t>1-</a:t>
            </a:r>
            <a:r>
              <a:rPr lang="fr-FR" sz="2000" b="1" i="1" dirty="0" err="1" smtClean="0"/>
              <a:t>Lepidochelys</a:t>
            </a:r>
            <a:r>
              <a:rPr lang="fr-FR" sz="2000" b="1" i="1" dirty="0" smtClean="0"/>
              <a:t> </a:t>
            </a:r>
            <a:r>
              <a:rPr lang="fr-FR" sz="2000" b="1" i="1" dirty="0" err="1"/>
              <a:t>olivacea</a:t>
            </a:r>
            <a:endParaRPr lang="fr-FR" sz="2000" b="1" dirty="0"/>
          </a:p>
          <a:p>
            <a:pPr algn="just"/>
            <a:endParaRPr lang="fr-FR" sz="2000" b="1" i="1" dirty="0" smtClean="0"/>
          </a:p>
          <a:p>
            <a:pPr algn="just"/>
            <a:r>
              <a:rPr lang="fr-FR" sz="2000" b="1" i="1" dirty="0" smtClean="0"/>
              <a:t>Descriptif :</a:t>
            </a:r>
            <a:endParaRPr lang="fr-FR" sz="2000" dirty="0"/>
          </a:p>
          <a:p>
            <a:pPr algn="just"/>
            <a:r>
              <a:rPr lang="fr-FR" sz="2000" dirty="0" smtClean="0"/>
              <a:t>La </a:t>
            </a:r>
            <a:r>
              <a:rPr lang="fr-FR" sz="2000" dirty="0"/>
              <a:t>tortue olivâtre ou bâtarde, </a:t>
            </a:r>
            <a:r>
              <a:rPr lang="fr-FR" sz="2000" i="1" dirty="0" err="1"/>
              <a:t>Lepidochelys</a:t>
            </a:r>
            <a:r>
              <a:rPr lang="fr-FR" sz="2000" i="1" dirty="0"/>
              <a:t> </a:t>
            </a:r>
            <a:r>
              <a:rPr lang="fr-FR" sz="2000" i="1" dirty="0" err="1"/>
              <a:t>olivacea</a:t>
            </a:r>
            <a:r>
              <a:rPr lang="fr-FR" sz="2000" dirty="0"/>
              <a:t>, est de la famille des </a:t>
            </a:r>
            <a:r>
              <a:rPr lang="fr-FR" sz="2000" dirty="0" err="1"/>
              <a:t>celoniidae</a:t>
            </a:r>
            <a:r>
              <a:rPr lang="fr-FR" sz="2000" dirty="0"/>
              <a:t> et doit son nom à la couleur olive de sa carapace. Elle mesure environ 58 à 70cm et </a:t>
            </a:r>
            <a:r>
              <a:rPr lang="fr-FR" sz="2000" dirty="0" smtClean="0"/>
              <a:t>un </a:t>
            </a:r>
            <a:r>
              <a:rPr lang="fr-FR" sz="2000" dirty="0"/>
              <a:t>poids d’environ 50Kg. Sa dossière est plutôt bombée que celle </a:t>
            </a:r>
            <a:r>
              <a:rPr lang="fr-FR" sz="2000" dirty="0" smtClean="0"/>
              <a:t>de la </a:t>
            </a:r>
            <a:r>
              <a:rPr lang="fr-FR" sz="2000" dirty="0"/>
              <a:t>tortue de Kemp. La dossière est </a:t>
            </a:r>
            <a:r>
              <a:rPr lang="fr-FR" sz="2000" dirty="0" smtClean="0"/>
              <a:t>verdâtre </a:t>
            </a:r>
            <a:r>
              <a:rPr lang="fr-FR" sz="2000" dirty="0"/>
              <a:t>à </a:t>
            </a:r>
            <a:r>
              <a:rPr lang="fr-FR" sz="2000" dirty="0" err="1"/>
              <a:t>ocrebrun</a:t>
            </a:r>
            <a:r>
              <a:rPr lang="fr-FR" sz="2000" dirty="0" smtClean="0"/>
              <a:t>.</a:t>
            </a:r>
          </a:p>
          <a:p>
            <a:pPr algn="just"/>
            <a:r>
              <a:rPr lang="fr-FR" sz="2000" b="1" i="1" dirty="0"/>
              <a:t>Statut     IUCN     mondial:     </a:t>
            </a:r>
            <a:r>
              <a:rPr lang="fr-FR" sz="2000" dirty="0"/>
              <a:t>catégorie menacée (vulnérable VU : A2bd</a:t>
            </a:r>
            <a:r>
              <a:rPr lang="fr-FR" sz="2000" dirty="0" smtClean="0"/>
              <a:t>)</a:t>
            </a:r>
          </a:p>
          <a:p>
            <a:pPr algn="just"/>
            <a:r>
              <a:rPr lang="fr-FR" sz="2000" b="1" i="1" dirty="0"/>
              <a:t>Statut Liste rouge Bénin</a:t>
            </a:r>
            <a:r>
              <a:rPr lang="fr-FR" sz="2000" dirty="0"/>
              <a:t>: EN (en danger</a:t>
            </a:r>
            <a:r>
              <a:rPr lang="fr-FR" sz="2000" dirty="0" smtClean="0"/>
              <a:t>)</a:t>
            </a:r>
          </a:p>
          <a:p>
            <a:pPr algn="just"/>
            <a:r>
              <a:rPr lang="fr-FR" sz="2000" b="1" i="1" dirty="0"/>
              <a:t>Zones de présence au Bénin </a:t>
            </a:r>
            <a:r>
              <a:rPr lang="fr-FR" sz="2000" dirty="0"/>
              <a:t>: toute la côte d’Ouest en Est sur les 125Km</a:t>
            </a:r>
            <a:endParaRPr lang="fr-FR" sz="2000" dirty="0" smtClean="0"/>
          </a:p>
          <a:p>
            <a:pPr algn="just"/>
            <a:endParaRPr lang="fr-FR" sz="2000" dirty="0"/>
          </a:p>
          <a:p>
            <a:pPr algn="just"/>
            <a:endParaRPr lang="fr-FR" sz="2000" dirty="0"/>
          </a:p>
          <a:p>
            <a:pPr algn="ctr"/>
            <a:endParaRPr lang="fr-FR" sz="2000" dirty="0"/>
          </a:p>
        </p:txBody>
      </p:sp>
      <p:sp>
        <p:nvSpPr>
          <p:cNvPr id="19" name="Arrondir un rectangle avec un coin du même côté 18"/>
          <p:cNvSpPr/>
          <p:nvPr/>
        </p:nvSpPr>
        <p:spPr>
          <a:xfrm>
            <a:off x="7184805" y="8658178"/>
            <a:ext cx="4643470" cy="6357982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fr-FR" sz="2000" b="1" i="1" dirty="0" smtClean="0"/>
              <a:t>2-</a:t>
            </a:r>
            <a:r>
              <a:rPr lang="fr-FR" sz="2000" b="1" i="1" dirty="0" err="1" smtClean="0"/>
              <a:t>Dermochelys</a:t>
            </a:r>
            <a:r>
              <a:rPr lang="fr-FR" sz="2000" b="1" i="1" dirty="0" smtClean="0"/>
              <a:t> </a:t>
            </a:r>
            <a:r>
              <a:rPr lang="fr-FR" sz="2000" b="1" i="1" dirty="0" err="1"/>
              <a:t>coriacea</a:t>
            </a:r>
            <a:endParaRPr lang="fr-FR" sz="2000" b="1" dirty="0"/>
          </a:p>
          <a:p>
            <a:endParaRPr lang="fr-FR" sz="2000" b="1" i="1" dirty="0" smtClean="0"/>
          </a:p>
          <a:p>
            <a:pPr algn="just"/>
            <a:r>
              <a:rPr lang="fr-FR" sz="2000" b="1" i="1" dirty="0" smtClean="0"/>
              <a:t>Descriptif</a:t>
            </a:r>
            <a:r>
              <a:rPr lang="fr-FR" sz="2000" b="1" i="1" dirty="0"/>
              <a:t> :</a:t>
            </a:r>
            <a:endParaRPr lang="fr-FR" sz="2000" dirty="0"/>
          </a:p>
          <a:p>
            <a:pPr algn="just"/>
            <a:r>
              <a:rPr lang="fr-FR" sz="2000" dirty="0"/>
              <a:t>La tortue luth, </a:t>
            </a:r>
            <a:r>
              <a:rPr lang="fr-FR" sz="2000" i="1" dirty="0" err="1"/>
              <a:t>Dermochelys</a:t>
            </a:r>
            <a:r>
              <a:rPr lang="fr-FR" sz="2000" i="1" dirty="0"/>
              <a:t> </a:t>
            </a:r>
            <a:r>
              <a:rPr lang="fr-FR" sz="2000" i="1" dirty="0" err="1"/>
              <a:t>coriacea</a:t>
            </a:r>
            <a:r>
              <a:rPr lang="fr-FR" sz="2000" dirty="0"/>
              <a:t>, est l’unique représentant du genre </a:t>
            </a:r>
            <a:r>
              <a:rPr lang="fr-FR" sz="2000" dirty="0" err="1"/>
              <a:t>Dermochelys</a:t>
            </a:r>
            <a:r>
              <a:rPr lang="fr-FR" sz="2000" dirty="0"/>
              <a:t>. Elle est la plus grande des sept espèces actuelles de </a:t>
            </a:r>
            <a:r>
              <a:rPr lang="fr-FR" sz="2000" dirty="0" smtClean="0"/>
              <a:t>tortue </a:t>
            </a:r>
            <a:r>
              <a:rPr lang="fr-FR" sz="2000" dirty="0"/>
              <a:t>marine. Elle pèse environ 500Kg </a:t>
            </a:r>
            <a:r>
              <a:rPr lang="fr-FR" sz="2000" dirty="0" smtClean="0"/>
              <a:t>pour </a:t>
            </a:r>
            <a:r>
              <a:rPr lang="fr-FR" sz="2000" dirty="0"/>
              <a:t>une longueur d’environ 180cm. Elle ne possède pas d’écailles </a:t>
            </a:r>
            <a:r>
              <a:rPr lang="fr-FR" sz="2000" dirty="0" err="1"/>
              <a:t>kératiisées</a:t>
            </a:r>
            <a:r>
              <a:rPr lang="fr-FR" sz="2000" dirty="0"/>
              <a:t> sur sa carapace, mais une peau sur des os dermique. </a:t>
            </a:r>
          </a:p>
          <a:p>
            <a:pPr algn="just"/>
            <a:r>
              <a:rPr lang="fr-FR" sz="2000" b="1" i="1" dirty="0"/>
              <a:t>Statut IUCN mondial : </a:t>
            </a:r>
            <a:r>
              <a:rPr lang="fr-FR" sz="2000" dirty="0"/>
              <a:t>En danger critique d’extinction (CR) </a:t>
            </a:r>
          </a:p>
          <a:p>
            <a:pPr algn="just"/>
            <a:r>
              <a:rPr lang="fr-FR" sz="2000" b="1" i="1" dirty="0"/>
              <a:t>Statut Liste rouge Bénin</a:t>
            </a:r>
            <a:r>
              <a:rPr lang="fr-FR" sz="2000" dirty="0"/>
              <a:t>: En danger critique d’extinction (CR) </a:t>
            </a:r>
          </a:p>
          <a:p>
            <a:pPr algn="just"/>
            <a:r>
              <a:rPr lang="fr-FR" sz="2000" b="1" i="1" dirty="0"/>
              <a:t>Zones de présence au Bénin </a:t>
            </a:r>
            <a:r>
              <a:rPr lang="fr-FR" sz="2000" dirty="0"/>
              <a:t>: toute la côte d’Ouest en Est sur les 125Km</a:t>
            </a:r>
          </a:p>
          <a:p>
            <a:pPr algn="ctr"/>
            <a:endParaRPr lang="fr-FR" sz="2000" dirty="0"/>
          </a:p>
        </p:txBody>
      </p:sp>
      <p:sp>
        <p:nvSpPr>
          <p:cNvPr id="20" name="Arrondir un rectangle avec un coin du même côté 19"/>
          <p:cNvSpPr/>
          <p:nvPr/>
        </p:nvSpPr>
        <p:spPr>
          <a:xfrm>
            <a:off x="12930152" y="4871964"/>
            <a:ext cx="4643470" cy="6000792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fr-FR" sz="2000" b="1" i="1" dirty="0" smtClean="0"/>
          </a:p>
          <a:p>
            <a:pPr algn="just"/>
            <a:endParaRPr lang="fr-FR" sz="2000" b="1" i="1" dirty="0"/>
          </a:p>
          <a:p>
            <a:pPr lvl="0" algn="just"/>
            <a:endParaRPr lang="fr-FR" sz="2000" i="1" dirty="0" smtClean="0"/>
          </a:p>
          <a:p>
            <a:pPr lvl="0" algn="just"/>
            <a:r>
              <a:rPr lang="fr-FR" sz="2000" b="1" i="1" dirty="0" smtClean="0"/>
              <a:t>3-</a:t>
            </a:r>
            <a:r>
              <a:rPr lang="fr-FR" sz="2000" b="1" i="1" dirty="0" err="1" smtClean="0"/>
              <a:t>Eretmochelys</a:t>
            </a:r>
            <a:r>
              <a:rPr lang="fr-FR" sz="2000" b="1" i="1" dirty="0" smtClean="0"/>
              <a:t> </a:t>
            </a:r>
            <a:r>
              <a:rPr lang="fr-FR" sz="2000" b="1" i="1" dirty="0" err="1" smtClean="0"/>
              <a:t>imbricata</a:t>
            </a:r>
            <a:endParaRPr lang="fr-FR" sz="2000" b="1" dirty="0"/>
          </a:p>
          <a:p>
            <a:pPr algn="just"/>
            <a:endParaRPr lang="fr-FR" sz="2000" b="1" i="1" dirty="0" smtClean="0"/>
          </a:p>
          <a:p>
            <a:pPr algn="just"/>
            <a:r>
              <a:rPr lang="fr-FR" sz="2000" b="1" i="1" dirty="0" smtClean="0"/>
              <a:t>Descriptif</a:t>
            </a:r>
            <a:r>
              <a:rPr lang="fr-FR" sz="2000" b="1" i="1" dirty="0"/>
              <a:t> : </a:t>
            </a:r>
            <a:endParaRPr lang="fr-FR" sz="2000" dirty="0"/>
          </a:p>
          <a:p>
            <a:pPr algn="just"/>
            <a:r>
              <a:rPr lang="fr-FR" sz="2000" dirty="0"/>
              <a:t>La tortue imbriquée ou tortue à écailles est l’unique représentant du genre </a:t>
            </a:r>
            <a:r>
              <a:rPr lang="fr-FR" sz="2000" dirty="0" err="1"/>
              <a:t>Eretmochelys</a:t>
            </a:r>
            <a:r>
              <a:rPr lang="fr-FR" sz="2000" dirty="0"/>
              <a:t>. Elle se distingue par plusieurs caractères anatomiques et écologiques uniques ; il s’agit notamment du seul reptile </a:t>
            </a:r>
            <a:r>
              <a:rPr lang="fr-FR" sz="2000" dirty="0" err="1"/>
              <a:t>spongivore</a:t>
            </a:r>
            <a:r>
              <a:rPr lang="fr-FR" sz="2000" dirty="0"/>
              <a:t> connu. .  </a:t>
            </a:r>
            <a:endParaRPr lang="fr-FR" sz="2000" dirty="0" smtClean="0"/>
          </a:p>
          <a:p>
            <a:pPr algn="just"/>
            <a:r>
              <a:rPr lang="fr-FR" sz="2000" b="1" i="1" dirty="0" smtClean="0"/>
              <a:t>Statut </a:t>
            </a:r>
            <a:r>
              <a:rPr lang="fr-FR" sz="2000" b="1" i="1" dirty="0"/>
              <a:t>IUCN mondial : </a:t>
            </a:r>
            <a:r>
              <a:rPr lang="fr-FR" sz="2000" dirty="0"/>
              <a:t>En danger critique d’extinction (CR)</a:t>
            </a:r>
          </a:p>
          <a:p>
            <a:pPr algn="just"/>
            <a:r>
              <a:rPr lang="fr-FR" sz="2000" b="1" i="1" dirty="0"/>
              <a:t>Statut Liste rouge Bénin</a:t>
            </a:r>
            <a:r>
              <a:rPr lang="fr-FR" sz="2000" dirty="0"/>
              <a:t> : En danger critique d’extinction (CR</a:t>
            </a:r>
            <a:r>
              <a:rPr lang="fr-FR" sz="2000" dirty="0" smtClean="0"/>
              <a:t>)</a:t>
            </a:r>
          </a:p>
          <a:p>
            <a:pPr algn="just"/>
            <a:r>
              <a:rPr lang="fr-FR" sz="2000" b="1" i="1" dirty="0" smtClean="0"/>
              <a:t>Zones de présence au Bénin </a:t>
            </a:r>
            <a:r>
              <a:rPr lang="fr-FR" sz="2000" dirty="0" smtClean="0"/>
              <a:t>: toute la côte d’Ouest en Est sur les 125Km</a:t>
            </a:r>
            <a:endParaRPr lang="fr-FR" sz="2000" dirty="0"/>
          </a:p>
        </p:txBody>
      </p:sp>
      <p:sp>
        <p:nvSpPr>
          <p:cNvPr id="21" name="Arrondir un rectangle avec un coin du même côté 20"/>
          <p:cNvSpPr/>
          <p:nvPr/>
        </p:nvSpPr>
        <p:spPr>
          <a:xfrm>
            <a:off x="18359440" y="5014840"/>
            <a:ext cx="4643470" cy="5715040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endParaRPr lang="fr-FR" sz="2000" b="1" i="1" dirty="0" smtClean="0"/>
          </a:p>
          <a:p>
            <a:pPr lvl="0" algn="just"/>
            <a:r>
              <a:rPr lang="fr-FR" sz="2000" b="1" i="1" dirty="0" smtClean="0"/>
              <a:t>4- </a:t>
            </a:r>
            <a:r>
              <a:rPr lang="fr-FR" sz="2000" b="1" i="1" dirty="0" err="1" smtClean="0"/>
              <a:t>Chelonia</a:t>
            </a:r>
            <a:r>
              <a:rPr lang="fr-FR" sz="2000" b="1" i="1" dirty="0" smtClean="0"/>
              <a:t> </a:t>
            </a:r>
            <a:r>
              <a:rPr lang="fr-FR" sz="2000" b="1" i="1" dirty="0" err="1" smtClean="0"/>
              <a:t>mydas</a:t>
            </a:r>
            <a:r>
              <a:rPr lang="fr-FR" sz="2000" b="1" i="1" dirty="0" smtClean="0"/>
              <a:t> </a:t>
            </a:r>
            <a:r>
              <a:rPr lang="fr-FR" sz="2000" b="1" dirty="0" smtClean="0"/>
              <a:t>  </a:t>
            </a:r>
            <a:endParaRPr lang="fr-FR" sz="2000" b="1" dirty="0"/>
          </a:p>
          <a:p>
            <a:pPr algn="just"/>
            <a:endParaRPr lang="fr-FR" sz="2000" b="1" i="1" dirty="0" smtClean="0"/>
          </a:p>
          <a:p>
            <a:pPr algn="just"/>
            <a:r>
              <a:rPr lang="fr-FR" sz="2000" b="1" i="1" dirty="0" smtClean="0"/>
              <a:t>Descriptif</a:t>
            </a:r>
            <a:r>
              <a:rPr lang="fr-FR" sz="2000" b="1" i="1" dirty="0"/>
              <a:t> : </a:t>
            </a:r>
            <a:endParaRPr lang="fr-FR" sz="2000" dirty="0"/>
          </a:p>
          <a:p>
            <a:pPr algn="just"/>
            <a:r>
              <a:rPr lang="fr-FR" sz="2000" dirty="0"/>
              <a:t>La tortue verte, l’unique représentant du genre </a:t>
            </a:r>
            <a:r>
              <a:rPr lang="fr-FR" sz="2000" dirty="0" err="1"/>
              <a:t>Chelonia</a:t>
            </a:r>
            <a:r>
              <a:rPr lang="fr-FR" sz="2000" dirty="0"/>
              <a:t>, est </a:t>
            </a:r>
            <a:r>
              <a:rPr lang="fr-FR" sz="2000" dirty="0" smtClean="0"/>
              <a:t>la </a:t>
            </a:r>
            <a:r>
              <a:rPr lang="fr-FR" sz="2000" dirty="0"/>
              <a:t>tortue la plus rapide des tortues marines (jusqu’à près de 35Km/h). Sa carapace mesure en moyenne </a:t>
            </a:r>
            <a:r>
              <a:rPr lang="fr-FR" sz="2000" dirty="0" smtClean="0"/>
              <a:t>110m </a:t>
            </a:r>
            <a:r>
              <a:rPr lang="fr-FR" sz="2000" dirty="0"/>
              <a:t>et l’animal pèse 80 à 130Kg pour une longueur de 1,5m.   	</a:t>
            </a:r>
            <a:r>
              <a:rPr lang="fr-FR" sz="2000" dirty="0" smtClean="0"/>
              <a:t> </a:t>
            </a:r>
            <a:endParaRPr lang="fr-FR" sz="2000" dirty="0"/>
          </a:p>
          <a:p>
            <a:pPr algn="just"/>
            <a:r>
              <a:rPr lang="fr-FR" sz="2000" b="1" i="1" dirty="0"/>
              <a:t>Statut IUCN mondial : </a:t>
            </a:r>
            <a:r>
              <a:rPr lang="fr-FR" sz="2000" dirty="0"/>
              <a:t>EN (en danger)</a:t>
            </a:r>
          </a:p>
          <a:p>
            <a:pPr algn="just"/>
            <a:r>
              <a:rPr lang="fr-FR" sz="2000" b="1" i="1" dirty="0"/>
              <a:t>Statut Liste rouge Bénin</a:t>
            </a:r>
            <a:r>
              <a:rPr lang="fr-FR" sz="2000" dirty="0"/>
              <a:t> : EN  (en danger)</a:t>
            </a:r>
          </a:p>
          <a:p>
            <a:pPr algn="just"/>
            <a:r>
              <a:rPr lang="fr-FR" sz="2000" b="1" i="1" dirty="0"/>
              <a:t>Zones de présence au Bénin </a:t>
            </a:r>
            <a:r>
              <a:rPr lang="fr-FR" sz="2000" dirty="0"/>
              <a:t>: sur la zone côtière de Cotonou</a:t>
            </a:r>
          </a:p>
          <a:p>
            <a:pPr algn="just"/>
            <a:endParaRPr lang="fr-FR" sz="2000" dirty="0"/>
          </a:p>
        </p:txBody>
      </p:sp>
      <p:sp>
        <p:nvSpPr>
          <p:cNvPr id="22" name="Arrondir un rectangle avec un coin du même côté 21"/>
          <p:cNvSpPr/>
          <p:nvPr/>
        </p:nvSpPr>
        <p:spPr>
          <a:xfrm>
            <a:off x="24645984" y="9229682"/>
            <a:ext cx="4643470" cy="5643602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fr-FR" sz="2000" b="1" i="1" dirty="0" smtClean="0"/>
              <a:t>5. Lycaon </a:t>
            </a:r>
            <a:r>
              <a:rPr lang="fr-FR" sz="2000" b="1" i="1" dirty="0" err="1"/>
              <a:t>pictus</a:t>
            </a:r>
            <a:r>
              <a:rPr lang="fr-FR" sz="2000" b="1" i="1" dirty="0"/>
              <a:t> </a:t>
            </a:r>
          </a:p>
          <a:p>
            <a:pPr algn="just"/>
            <a:r>
              <a:rPr lang="fr-FR" sz="2000" b="1" i="1" dirty="0" smtClean="0"/>
              <a:t>Descriptif</a:t>
            </a:r>
            <a:r>
              <a:rPr lang="fr-FR" sz="2000" b="1" i="1" dirty="0"/>
              <a:t> : </a:t>
            </a:r>
            <a:endParaRPr lang="fr-FR" sz="2000" dirty="0"/>
          </a:p>
          <a:p>
            <a:pPr algn="just"/>
            <a:r>
              <a:rPr lang="fr-FR" sz="2000" dirty="0"/>
              <a:t>Le lycaon est un mammifère carnivore de la famille des canidés. Il est le seul canidé qui possède 4 doigts à chaque patte (les autres en possèdent 5). Son poids se situe entre 20 et 30Kg et sa taille entre 70 et 80cm u garrot.   	</a:t>
            </a:r>
          </a:p>
          <a:p>
            <a:pPr algn="just"/>
            <a:r>
              <a:rPr lang="fr-FR" sz="2000" b="1" i="1" dirty="0"/>
              <a:t>Statut IUCN mondial : </a:t>
            </a:r>
            <a:r>
              <a:rPr lang="fr-FR" sz="2000" dirty="0"/>
              <a:t>EN (en danger)</a:t>
            </a:r>
          </a:p>
          <a:p>
            <a:pPr algn="just"/>
            <a:r>
              <a:rPr lang="fr-FR" sz="2000" b="1" i="1" dirty="0"/>
              <a:t>Statut Liste rouge Bénin</a:t>
            </a:r>
            <a:r>
              <a:rPr lang="fr-FR" sz="2000" dirty="0"/>
              <a:t> : CR  (en danger critique d’extinction)</a:t>
            </a:r>
          </a:p>
          <a:p>
            <a:pPr algn="just"/>
            <a:r>
              <a:rPr lang="fr-FR" sz="2000" b="1" i="1" dirty="0" smtClean="0"/>
              <a:t>Zones </a:t>
            </a:r>
            <a:r>
              <a:rPr lang="fr-FR" sz="2000" b="1" i="1" dirty="0"/>
              <a:t>de présence au Bénin </a:t>
            </a:r>
            <a:r>
              <a:rPr lang="fr-FR" sz="2000" dirty="0"/>
              <a:t>: Parc de Pendjari, Reserve de W et dans le complexe forestier des Monts </a:t>
            </a:r>
            <a:r>
              <a:rPr lang="fr-FR" sz="2000" dirty="0" err="1"/>
              <a:t>Kouffé</a:t>
            </a:r>
            <a:r>
              <a:rPr lang="fr-FR" sz="2000" dirty="0"/>
              <a:t>. </a:t>
            </a:r>
          </a:p>
          <a:p>
            <a:pPr algn="just"/>
            <a:endParaRPr lang="fr-FR" sz="2000" dirty="0"/>
          </a:p>
        </p:txBody>
      </p:sp>
      <p:sp>
        <p:nvSpPr>
          <p:cNvPr id="23" name="Arrondir un rectangle avec un coin du même côté 22"/>
          <p:cNvSpPr/>
          <p:nvPr/>
        </p:nvSpPr>
        <p:spPr>
          <a:xfrm>
            <a:off x="29789520" y="9086806"/>
            <a:ext cx="4643470" cy="5929354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algn="just"/>
            <a:endParaRPr lang="fr-FR" sz="2000" b="1" dirty="0" smtClean="0"/>
          </a:p>
          <a:p>
            <a:pPr algn="just"/>
            <a:r>
              <a:rPr lang="fr-FR" sz="2000" b="1" dirty="0" smtClean="0"/>
              <a:t>6. </a:t>
            </a:r>
            <a:r>
              <a:rPr lang="fr-FR" sz="2000" b="1" i="1" dirty="0" err="1" smtClean="0"/>
              <a:t>Acinonyx</a:t>
            </a:r>
            <a:r>
              <a:rPr lang="fr-FR" sz="2000" b="1" i="1" dirty="0" smtClean="0"/>
              <a:t> </a:t>
            </a:r>
            <a:r>
              <a:rPr lang="fr-FR" sz="2000" b="1" i="1" dirty="0" err="1"/>
              <a:t>jubatus</a:t>
            </a:r>
            <a:r>
              <a:rPr lang="fr-FR" sz="2000" b="1" dirty="0"/>
              <a:t> (</a:t>
            </a:r>
            <a:r>
              <a:rPr lang="fr-FR" sz="2000" b="1" dirty="0" err="1"/>
              <a:t>Schreber</a:t>
            </a:r>
            <a:r>
              <a:rPr lang="fr-FR" sz="2000" b="1" dirty="0"/>
              <a:t>)</a:t>
            </a:r>
            <a:endParaRPr lang="fr-FR" sz="2000" dirty="0"/>
          </a:p>
          <a:p>
            <a:pPr algn="just"/>
            <a:r>
              <a:rPr lang="fr-FR" sz="2000" dirty="0"/>
              <a:t> </a:t>
            </a:r>
          </a:p>
          <a:p>
            <a:pPr algn="just"/>
            <a:r>
              <a:rPr lang="fr-FR" sz="2000" b="1" i="1" dirty="0"/>
              <a:t>Descriptif :</a:t>
            </a:r>
            <a:endParaRPr lang="fr-FR" sz="2000" dirty="0"/>
          </a:p>
          <a:p>
            <a:pPr algn="just"/>
            <a:endParaRPr lang="fr-FR" sz="2000" dirty="0"/>
          </a:p>
          <a:p>
            <a:pPr algn="just"/>
            <a:r>
              <a:rPr lang="fr-FR" sz="2000" dirty="0"/>
              <a:t>Le guépard est un grand mammifère carnassier de la famille des félidés vivant en Afrique et dans quelques rares régions du Moyen Orient</a:t>
            </a:r>
            <a:r>
              <a:rPr lang="fr-FR" sz="2000" dirty="0" smtClean="0"/>
              <a:t>. Taillé </a:t>
            </a:r>
            <a:r>
              <a:rPr lang="fr-FR" sz="2000" dirty="0"/>
              <a:t>pour la course, il a une allure svelte et fine et considéré comme l’animal terrestre le plus rapide au monde.</a:t>
            </a:r>
          </a:p>
          <a:p>
            <a:pPr algn="just"/>
            <a:r>
              <a:rPr lang="fr-FR" sz="2000" b="1" i="1" dirty="0" smtClean="0"/>
              <a:t>Statut </a:t>
            </a:r>
            <a:r>
              <a:rPr lang="fr-FR" sz="2000" b="1" i="1" dirty="0"/>
              <a:t>IUCN </a:t>
            </a:r>
            <a:r>
              <a:rPr lang="fr-FR" sz="2000" b="1" i="1" dirty="0" smtClean="0"/>
              <a:t>mondial: </a:t>
            </a:r>
            <a:r>
              <a:rPr lang="fr-FR" sz="2000" b="1" i="1" dirty="0"/>
              <a:t>VU </a:t>
            </a:r>
            <a:r>
              <a:rPr lang="fr-FR" sz="2000" dirty="0"/>
              <a:t>(Menacé</a:t>
            </a:r>
          </a:p>
          <a:p>
            <a:pPr algn="just"/>
            <a:r>
              <a:rPr lang="fr-FR" sz="2000" dirty="0"/>
              <a:t>Vulnérable)</a:t>
            </a:r>
          </a:p>
          <a:p>
            <a:pPr algn="just"/>
            <a:r>
              <a:rPr lang="fr-FR" sz="2000" b="1" i="1" dirty="0" smtClean="0"/>
              <a:t>Statut </a:t>
            </a:r>
            <a:r>
              <a:rPr lang="fr-FR" sz="2000" b="1" i="1" dirty="0"/>
              <a:t>Liste rouge </a:t>
            </a:r>
            <a:r>
              <a:rPr lang="fr-FR" sz="2000" b="1" i="1" dirty="0" smtClean="0"/>
              <a:t>Bénin</a:t>
            </a:r>
            <a:r>
              <a:rPr lang="fr-FR" sz="2000" dirty="0" smtClean="0"/>
              <a:t>: </a:t>
            </a:r>
            <a:r>
              <a:rPr lang="fr-FR" sz="2000" dirty="0"/>
              <a:t>EN (en</a:t>
            </a:r>
          </a:p>
          <a:p>
            <a:pPr algn="just"/>
            <a:r>
              <a:rPr lang="fr-FR" sz="2000" dirty="0"/>
              <a:t>danger)</a:t>
            </a:r>
          </a:p>
          <a:p>
            <a:pPr algn="just"/>
            <a:r>
              <a:rPr lang="fr-FR" sz="2000" dirty="0"/>
              <a:t> </a:t>
            </a:r>
            <a:r>
              <a:rPr lang="fr-FR" sz="2000" b="1" i="1" dirty="0" smtClean="0"/>
              <a:t>Zones </a:t>
            </a:r>
            <a:r>
              <a:rPr lang="fr-FR" sz="2000" b="1" i="1" dirty="0"/>
              <a:t>de présence au Bénin </a:t>
            </a:r>
            <a:r>
              <a:rPr lang="fr-FR" sz="2000" dirty="0"/>
              <a:t>: Parc de</a:t>
            </a:r>
          </a:p>
          <a:p>
            <a:pPr algn="just"/>
            <a:r>
              <a:rPr lang="fr-FR" sz="2000" dirty="0"/>
              <a:t>Pendjari, Reserve de W.</a:t>
            </a:r>
          </a:p>
          <a:p>
            <a:pPr algn="just"/>
            <a:endParaRPr lang="fr-FR" sz="2000" dirty="0"/>
          </a:p>
        </p:txBody>
      </p:sp>
      <p:sp>
        <p:nvSpPr>
          <p:cNvPr id="24" name="Arrondir un rectangle avec un coin du même côté 23"/>
          <p:cNvSpPr/>
          <p:nvPr/>
        </p:nvSpPr>
        <p:spPr>
          <a:xfrm>
            <a:off x="2214452" y="20016820"/>
            <a:ext cx="4643470" cy="5643602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r>
              <a:rPr lang="fr-FR" sz="2000" b="1" i="1" dirty="0" smtClean="0"/>
              <a:t>7-Panthera </a:t>
            </a:r>
            <a:r>
              <a:rPr lang="fr-FR" sz="2000" b="1" i="1" dirty="0" err="1" smtClean="0"/>
              <a:t>pardus</a:t>
            </a:r>
            <a:endParaRPr lang="fr-FR" sz="2000" b="1" dirty="0"/>
          </a:p>
          <a:p>
            <a:pPr algn="just"/>
            <a:r>
              <a:rPr lang="fr-FR" sz="2000" b="1" i="1" dirty="0"/>
              <a:t>Descriptif : </a:t>
            </a:r>
            <a:endParaRPr lang="fr-FR" sz="2000" dirty="0"/>
          </a:p>
          <a:p>
            <a:pPr algn="just"/>
            <a:r>
              <a:rPr lang="fr-FR" sz="2000" dirty="0"/>
              <a:t>Le léopard est le plus petit animal du genre Panthera, il atteint à l’âge adulte une longueur de 1,4m pour les femelles et 1,9m pour les mâles avec une hauteur u garrot de 60 à 70cm.  </a:t>
            </a:r>
          </a:p>
          <a:p>
            <a:pPr algn="just"/>
            <a:r>
              <a:rPr lang="fr-FR" sz="2000" b="1" i="1" dirty="0"/>
              <a:t>Statut IUCN mondial : NT</a:t>
            </a:r>
            <a:r>
              <a:rPr lang="fr-FR" sz="2000" dirty="0"/>
              <a:t> (Quasi menacé)</a:t>
            </a:r>
          </a:p>
          <a:p>
            <a:pPr algn="just"/>
            <a:r>
              <a:rPr lang="fr-FR" sz="2000" b="1" i="1" dirty="0"/>
              <a:t>Statut Liste rouge Bénin</a:t>
            </a:r>
            <a:r>
              <a:rPr lang="fr-FR" sz="2000" dirty="0"/>
              <a:t> : </a:t>
            </a:r>
            <a:r>
              <a:rPr lang="fr-FR" sz="2000" b="1" i="1" dirty="0"/>
              <a:t>VU</a:t>
            </a:r>
            <a:r>
              <a:rPr lang="fr-FR" sz="2000" dirty="0"/>
              <a:t> (Menacé Vulnérable)</a:t>
            </a:r>
          </a:p>
          <a:p>
            <a:pPr algn="just"/>
            <a:r>
              <a:rPr lang="fr-FR" sz="2000" b="1" i="1" dirty="0"/>
              <a:t> Zones de présence au Bénin </a:t>
            </a:r>
            <a:r>
              <a:rPr lang="fr-FR" sz="2000" dirty="0"/>
              <a:t>: </a:t>
            </a:r>
            <a:r>
              <a:rPr lang="fr-FR" sz="2000" dirty="0" smtClean="0"/>
              <a:t>Réserves de Biosphère de la </a:t>
            </a:r>
            <a:r>
              <a:rPr lang="fr-FR" sz="2000" dirty="0" err="1"/>
              <a:t>P</a:t>
            </a:r>
            <a:r>
              <a:rPr lang="fr-FR" sz="2000" dirty="0" err="1" smtClean="0"/>
              <a:t>endjari</a:t>
            </a:r>
            <a:r>
              <a:rPr lang="fr-FR" sz="2000" dirty="0" smtClean="0"/>
              <a:t> et du W.</a:t>
            </a:r>
            <a:endParaRPr lang="fr-FR" sz="2000" dirty="0"/>
          </a:p>
          <a:p>
            <a:pPr algn="ctr"/>
            <a:endParaRPr lang="fr-FR" sz="2000" dirty="0"/>
          </a:p>
        </p:txBody>
      </p:sp>
      <p:sp>
        <p:nvSpPr>
          <p:cNvPr id="25" name="Arrondir un rectangle avec un coin du même côté 24"/>
          <p:cNvSpPr/>
          <p:nvPr/>
        </p:nvSpPr>
        <p:spPr>
          <a:xfrm>
            <a:off x="7429426" y="20016820"/>
            <a:ext cx="4643470" cy="5643602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r>
              <a:rPr lang="fr-FR" sz="2000" b="1" i="1" dirty="0" smtClean="0"/>
              <a:t>8-</a:t>
            </a:r>
            <a:r>
              <a:rPr lang="fr-FR" sz="2000" b="1" i="1" dirty="0" err="1" smtClean="0"/>
              <a:t>Orycteropus</a:t>
            </a:r>
            <a:r>
              <a:rPr lang="fr-FR" sz="2000" b="1" i="1" dirty="0" smtClean="0"/>
              <a:t> </a:t>
            </a:r>
            <a:r>
              <a:rPr lang="fr-FR" sz="2000" b="1" i="1" dirty="0" err="1" smtClean="0"/>
              <a:t>afer</a:t>
            </a:r>
            <a:endParaRPr lang="fr-FR" sz="2000" b="1" dirty="0"/>
          </a:p>
          <a:p>
            <a:r>
              <a:rPr lang="fr-FR" sz="2000" b="1" i="1" dirty="0"/>
              <a:t>Descriptif : </a:t>
            </a:r>
            <a:endParaRPr lang="fr-FR" sz="2000" dirty="0"/>
          </a:p>
          <a:p>
            <a:pPr algn="just"/>
            <a:r>
              <a:rPr lang="fr-FR" sz="2000" dirty="0"/>
              <a:t>Encore appelé cochon de terre, l’Oryctérope est un mammifère </a:t>
            </a:r>
            <a:r>
              <a:rPr lang="fr-FR" sz="2000" dirty="0" smtClean="0"/>
              <a:t>qui se nourrit essentiellement de termites d’Afrique et </a:t>
            </a:r>
            <a:r>
              <a:rPr lang="fr-FR" sz="2000" dirty="0"/>
              <a:t>qui joue un rôle écologique important en contrôlant l’extension des populations de termites. </a:t>
            </a:r>
          </a:p>
          <a:p>
            <a:pPr algn="just"/>
            <a:r>
              <a:rPr lang="fr-FR" sz="2000" b="1" i="1" dirty="0"/>
              <a:t>Statut IUCN mondial : LC</a:t>
            </a:r>
            <a:r>
              <a:rPr lang="fr-FR" sz="2000" dirty="0"/>
              <a:t> (Préoccupation mineure)</a:t>
            </a:r>
          </a:p>
          <a:p>
            <a:pPr algn="just"/>
            <a:r>
              <a:rPr lang="fr-FR" sz="2000" b="1" i="1" dirty="0"/>
              <a:t>Statut Liste rouge Bénin</a:t>
            </a:r>
            <a:r>
              <a:rPr lang="fr-FR" sz="2000" dirty="0"/>
              <a:t> : EN (en danger)</a:t>
            </a:r>
          </a:p>
          <a:p>
            <a:pPr algn="just"/>
            <a:r>
              <a:rPr lang="fr-FR" sz="2000" b="1" i="1" dirty="0"/>
              <a:t> Zones de présence au Bénin </a:t>
            </a:r>
            <a:r>
              <a:rPr lang="fr-FR" sz="2000" dirty="0"/>
              <a:t>: </a:t>
            </a:r>
            <a:r>
              <a:rPr lang="fr-FR" sz="2000" dirty="0" smtClean="0"/>
              <a:t>Actuellement </a:t>
            </a:r>
            <a:r>
              <a:rPr lang="fr-FR" sz="2000" dirty="0"/>
              <a:t>confinée aux aires protégées du pays, notamment celles du centre et du nord.</a:t>
            </a:r>
          </a:p>
          <a:p>
            <a:pPr algn="ctr"/>
            <a:endParaRPr lang="fr-FR" sz="2000" dirty="0"/>
          </a:p>
        </p:txBody>
      </p:sp>
      <p:sp>
        <p:nvSpPr>
          <p:cNvPr id="28" name="Arrondir un rectangle avec un coin du même côté 27"/>
          <p:cNvSpPr/>
          <p:nvPr/>
        </p:nvSpPr>
        <p:spPr>
          <a:xfrm>
            <a:off x="24645984" y="19945382"/>
            <a:ext cx="4643470" cy="5857916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 algn="just"/>
            <a:endParaRPr lang="fr-FR" sz="2000" dirty="0" smtClean="0"/>
          </a:p>
          <a:p>
            <a:pPr lvl="0" algn="just"/>
            <a:endParaRPr lang="fr-FR" sz="2000" dirty="0"/>
          </a:p>
          <a:p>
            <a:pPr lvl="0" algn="just"/>
            <a:r>
              <a:rPr lang="fr-FR" sz="2000" b="1" i="1" dirty="0" smtClean="0"/>
              <a:t>11-</a:t>
            </a:r>
            <a:r>
              <a:rPr lang="fr-FR" sz="2000" b="1" i="1" dirty="0" err="1" smtClean="0"/>
              <a:t>Eudorcas</a:t>
            </a:r>
            <a:r>
              <a:rPr lang="fr-FR" sz="2000" b="1" i="1" dirty="0" smtClean="0"/>
              <a:t> </a:t>
            </a:r>
            <a:r>
              <a:rPr lang="fr-FR" sz="2000" b="1" i="1" dirty="0" err="1"/>
              <a:t>rufifrons</a:t>
            </a:r>
            <a:endParaRPr lang="fr-FR" sz="2000" b="1" i="1" dirty="0"/>
          </a:p>
          <a:p>
            <a:pPr algn="just"/>
            <a:r>
              <a:rPr lang="fr-FR" sz="2000" b="1" i="1" dirty="0"/>
              <a:t>Descriptif : </a:t>
            </a:r>
            <a:endParaRPr lang="fr-FR" sz="2000" dirty="0"/>
          </a:p>
          <a:p>
            <a:pPr algn="just"/>
            <a:r>
              <a:rPr lang="fr-FR" sz="2000" dirty="0"/>
              <a:t>La gazelle à front roux est une petite antilope élégante et longiligne de taille d’une chèvre sahélienne, assez robuste et à dos droit. Le front et le chanfrein sont roux vifs. Le poids corporel varie entre 20 et 35Kg pour le mâle et entre 15 et 25Kg pour l femelle.  </a:t>
            </a:r>
          </a:p>
          <a:p>
            <a:pPr algn="just"/>
            <a:r>
              <a:rPr lang="fr-FR" sz="2000" b="1" i="1" dirty="0"/>
              <a:t>Statut IUCN mondial : VU</a:t>
            </a:r>
            <a:r>
              <a:rPr lang="fr-FR" sz="2000" dirty="0"/>
              <a:t> (Menacé Vulnérable)</a:t>
            </a:r>
          </a:p>
          <a:p>
            <a:pPr algn="just"/>
            <a:r>
              <a:rPr lang="fr-FR" sz="2000" b="1" i="1" dirty="0"/>
              <a:t>Statut Liste rouge Bénin</a:t>
            </a:r>
            <a:r>
              <a:rPr lang="fr-FR" sz="2000" dirty="0"/>
              <a:t> : EN (en danger)</a:t>
            </a:r>
          </a:p>
          <a:p>
            <a:pPr algn="just"/>
            <a:r>
              <a:rPr lang="fr-FR" sz="2000" b="1" i="1" dirty="0"/>
              <a:t>Zones de présence au Bénin </a:t>
            </a:r>
            <a:r>
              <a:rPr lang="fr-FR" sz="2000" dirty="0"/>
              <a:t>:  Parc de W.</a:t>
            </a:r>
          </a:p>
          <a:p>
            <a:pPr algn="just"/>
            <a:endParaRPr lang="fr-FR" sz="2000" dirty="0"/>
          </a:p>
        </p:txBody>
      </p:sp>
      <p:sp>
        <p:nvSpPr>
          <p:cNvPr id="29" name="Arrondir un rectangle avec un coin du même côté 28"/>
          <p:cNvSpPr/>
          <p:nvPr/>
        </p:nvSpPr>
        <p:spPr>
          <a:xfrm>
            <a:off x="29789520" y="19731068"/>
            <a:ext cx="4643470" cy="6143668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fr-FR" sz="2000" dirty="0" smtClean="0"/>
          </a:p>
          <a:p>
            <a:pPr lvl="0"/>
            <a:endParaRPr lang="fr-FR" sz="2000" dirty="0" smtClean="0"/>
          </a:p>
          <a:p>
            <a:pPr lvl="0"/>
            <a:r>
              <a:rPr lang="fr-FR" sz="2000" b="1" i="1" dirty="0" smtClean="0"/>
              <a:t>12- </a:t>
            </a:r>
            <a:r>
              <a:rPr lang="fr-FR" sz="2000" b="1" i="1" dirty="0" err="1" smtClean="0"/>
              <a:t>Cephalophus</a:t>
            </a:r>
            <a:r>
              <a:rPr lang="fr-FR" sz="2000" b="1" i="1" dirty="0" smtClean="0"/>
              <a:t> </a:t>
            </a:r>
            <a:r>
              <a:rPr lang="fr-FR" sz="2000" b="1" i="1" dirty="0" err="1"/>
              <a:t>niger</a:t>
            </a:r>
            <a:endParaRPr lang="fr-FR" sz="2000" b="1" i="1" dirty="0"/>
          </a:p>
          <a:p>
            <a:r>
              <a:rPr lang="fr-FR" sz="2000" dirty="0"/>
              <a:t> </a:t>
            </a:r>
          </a:p>
          <a:p>
            <a:pPr algn="just"/>
            <a:r>
              <a:rPr lang="fr-FR" sz="2000" b="1" i="1" dirty="0"/>
              <a:t>Descriptif : </a:t>
            </a:r>
            <a:endParaRPr lang="fr-FR" sz="2000" dirty="0"/>
          </a:p>
          <a:p>
            <a:pPr algn="just"/>
            <a:r>
              <a:rPr lang="fr-FR" sz="2000" dirty="0"/>
              <a:t>Le Céphalophe noir a des poils assez longs de couleur brun noirâtre éclairci sur les flancs avec la tête et le cou parfois légèrement </a:t>
            </a:r>
            <a:r>
              <a:rPr lang="fr-FR" sz="2000" dirty="0" smtClean="0"/>
              <a:t>roussâtre. </a:t>
            </a:r>
            <a:r>
              <a:rPr lang="fr-FR" sz="2000" dirty="0"/>
              <a:t>Elle porte une touffe inter-cornée de couleur rousse assez vive. Le poids corporel moyen est de 9 à 24Kg et la hauteur au garrot varie de 45 à 50cm. </a:t>
            </a:r>
          </a:p>
          <a:p>
            <a:pPr algn="just"/>
            <a:r>
              <a:rPr lang="fr-FR" sz="2000" b="1" i="1" dirty="0"/>
              <a:t>Statut IUCN </a:t>
            </a:r>
            <a:r>
              <a:rPr lang="fr-FR" sz="2000" b="1" i="1" dirty="0" smtClean="0"/>
              <a:t>mondial: </a:t>
            </a:r>
            <a:r>
              <a:rPr lang="fr-FR" sz="2000" b="1" i="1" dirty="0"/>
              <a:t>LC</a:t>
            </a:r>
            <a:r>
              <a:rPr lang="fr-FR" sz="2000" dirty="0"/>
              <a:t> (Préoccupation mineure)</a:t>
            </a:r>
          </a:p>
          <a:p>
            <a:pPr algn="just"/>
            <a:r>
              <a:rPr lang="fr-FR" sz="2000" b="1" i="1" dirty="0"/>
              <a:t>Statut Liste rouge </a:t>
            </a:r>
            <a:r>
              <a:rPr lang="fr-FR" sz="2000" b="1" i="1" dirty="0" smtClean="0"/>
              <a:t>Bénin</a:t>
            </a:r>
            <a:r>
              <a:rPr lang="fr-FR" sz="2000" b="1" dirty="0" smtClean="0"/>
              <a:t>:</a:t>
            </a:r>
            <a:r>
              <a:rPr lang="fr-FR" sz="2000" dirty="0" smtClean="0"/>
              <a:t> </a:t>
            </a:r>
            <a:r>
              <a:rPr lang="fr-FR" sz="2000" dirty="0"/>
              <a:t>EN (en danger)</a:t>
            </a:r>
          </a:p>
          <a:p>
            <a:pPr algn="just"/>
            <a:r>
              <a:rPr lang="fr-FR" sz="2000" b="1" i="1" dirty="0"/>
              <a:t> Zones de présence au </a:t>
            </a:r>
            <a:r>
              <a:rPr lang="fr-FR" sz="2000" b="1" i="1" dirty="0" smtClean="0"/>
              <a:t>Bénin</a:t>
            </a:r>
            <a:r>
              <a:rPr lang="fr-FR" sz="2000" b="1" dirty="0" smtClean="0"/>
              <a:t>:</a:t>
            </a:r>
            <a:r>
              <a:rPr lang="fr-FR" sz="2000" dirty="0" smtClean="0"/>
              <a:t> </a:t>
            </a:r>
            <a:r>
              <a:rPr lang="fr-FR" sz="2000" dirty="0"/>
              <a:t>Pendjari, Parc de W, Monts </a:t>
            </a:r>
            <a:r>
              <a:rPr lang="fr-FR" sz="2000" dirty="0" err="1"/>
              <a:t>Kouffé</a:t>
            </a:r>
            <a:r>
              <a:rPr lang="fr-FR" sz="2000" dirty="0"/>
              <a:t>, </a:t>
            </a:r>
            <a:r>
              <a:rPr lang="fr-FR" sz="2000" dirty="0" err="1"/>
              <a:t>Wari</a:t>
            </a:r>
            <a:r>
              <a:rPr lang="fr-FR" sz="2000" dirty="0"/>
              <a:t>-</a:t>
            </a:r>
            <a:r>
              <a:rPr lang="fr-FR" sz="2000" dirty="0" err="1"/>
              <a:t>Maro</a:t>
            </a:r>
            <a:r>
              <a:rPr lang="fr-FR" sz="2000" dirty="0"/>
              <a:t>, </a:t>
            </a:r>
            <a:r>
              <a:rPr lang="fr-FR" sz="2000" dirty="0" err="1"/>
              <a:t>Agoua</a:t>
            </a:r>
            <a:r>
              <a:rPr lang="fr-FR" sz="2000" dirty="0"/>
              <a:t>.</a:t>
            </a:r>
          </a:p>
          <a:p>
            <a:pPr algn="just"/>
            <a:endParaRPr lang="fr-FR" sz="2000" dirty="0"/>
          </a:p>
        </p:txBody>
      </p:sp>
      <p:sp>
        <p:nvSpPr>
          <p:cNvPr id="31" name="Arrondir un rectangle avec un coin du même côté 30"/>
          <p:cNvSpPr/>
          <p:nvPr/>
        </p:nvSpPr>
        <p:spPr>
          <a:xfrm>
            <a:off x="13144466" y="21849510"/>
            <a:ext cx="4643470" cy="6000792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fr-FR" sz="2000" dirty="0" smtClean="0"/>
          </a:p>
          <a:p>
            <a:pPr lvl="0"/>
            <a:endParaRPr lang="fr-FR" sz="2000" dirty="0"/>
          </a:p>
          <a:p>
            <a:pPr lvl="0"/>
            <a:r>
              <a:rPr lang="fr-FR" sz="2000" b="1" i="1" dirty="0" smtClean="0"/>
              <a:t>9-</a:t>
            </a:r>
            <a:r>
              <a:rPr lang="fr-FR" sz="2000" b="1" i="1" dirty="0" err="1" smtClean="0"/>
              <a:t>Loxodonta</a:t>
            </a:r>
            <a:r>
              <a:rPr lang="fr-FR" sz="2000" b="1" i="1" dirty="0" smtClean="0"/>
              <a:t> </a:t>
            </a:r>
            <a:r>
              <a:rPr lang="fr-FR" sz="2000" b="1" i="1" dirty="0" err="1"/>
              <a:t>africana</a:t>
            </a:r>
            <a:r>
              <a:rPr lang="fr-FR" sz="2000" b="1" i="1" dirty="0"/>
              <a:t> </a:t>
            </a:r>
            <a:endParaRPr lang="fr-FR" sz="2000" b="1" dirty="0"/>
          </a:p>
          <a:p>
            <a:r>
              <a:rPr lang="fr-FR" sz="2000" b="1" i="1" dirty="0"/>
              <a:t>Descriptif : </a:t>
            </a:r>
            <a:endParaRPr lang="fr-FR" sz="2000" dirty="0"/>
          </a:p>
          <a:p>
            <a:pPr algn="just"/>
            <a:r>
              <a:rPr lang="fr-FR" sz="2000" dirty="0"/>
              <a:t>De la famille des Éléphantidés, l’éléphant est le plus grand animal terrestre et mesure en moyenne 4m à l’épaule avec un poids d’environ 6 tonnes pour le mâle et 4 tonnes pour la femelle. </a:t>
            </a:r>
          </a:p>
          <a:p>
            <a:pPr algn="just"/>
            <a:r>
              <a:rPr lang="fr-FR" sz="2000" b="1" i="1" dirty="0"/>
              <a:t>Statut IUCN mondial : VU</a:t>
            </a:r>
            <a:r>
              <a:rPr lang="fr-FR" sz="2000" dirty="0"/>
              <a:t> (Menacé Vulnérable)</a:t>
            </a:r>
          </a:p>
          <a:p>
            <a:pPr algn="just"/>
            <a:r>
              <a:rPr lang="fr-FR" sz="2000" b="1" i="1" dirty="0"/>
              <a:t>Statut Liste rouge Bénin</a:t>
            </a:r>
            <a:r>
              <a:rPr lang="fr-FR" sz="2000" dirty="0"/>
              <a:t> : </a:t>
            </a:r>
            <a:r>
              <a:rPr lang="fr-FR" sz="2000" b="1" i="1" dirty="0"/>
              <a:t>VU</a:t>
            </a:r>
            <a:r>
              <a:rPr lang="fr-FR" sz="2000" dirty="0"/>
              <a:t> (Menacé Vulnérable)</a:t>
            </a:r>
          </a:p>
          <a:p>
            <a:pPr algn="just"/>
            <a:r>
              <a:rPr lang="fr-FR" sz="2000" b="1" i="1" dirty="0"/>
              <a:t> Zones de présence au Bénin </a:t>
            </a:r>
            <a:r>
              <a:rPr lang="fr-FR" sz="2000" dirty="0"/>
              <a:t>: Pendjari et les zones cynégétiques, Parc de W, Monts </a:t>
            </a:r>
            <a:r>
              <a:rPr lang="fr-FR" sz="2000" dirty="0" err="1" smtClean="0"/>
              <a:t>Kouffés</a:t>
            </a:r>
            <a:r>
              <a:rPr lang="fr-FR" sz="2000" dirty="0" smtClean="0"/>
              <a:t>, </a:t>
            </a:r>
            <a:r>
              <a:rPr lang="fr-FR" sz="2000" dirty="0" err="1"/>
              <a:t>Djona</a:t>
            </a:r>
            <a:r>
              <a:rPr lang="fr-FR" sz="2000" dirty="0"/>
              <a:t>, Forêt Classée des Trois Rivières, de l’</a:t>
            </a:r>
            <a:r>
              <a:rPr lang="fr-FR" sz="2000" dirty="0" err="1"/>
              <a:t>Ouèmè</a:t>
            </a:r>
            <a:r>
              <a:rPr lang="fr-FR" sz="2000" dirty="0"/>
              <a:t> supérieur et d’Alibori.</a:t>
            </a:r>
          </a:p>
          <a:p>
            <a:pPr algn="ctr"/>
            <a:endParaRPr lang="fr-FR" sz="2000" dirty="0"/>
          </a:p>
        </p:txBody>
      </p:sp>
      <p:sp>
        <p:nvSpPr>
          <p:cNvPr id="32" name="Arrondir un rectangle avec un coin du même côté 31"/>
          <p:cNvSpPr/>
          <p:nvPr/>
        </p:nvSpPr>
        <p:spPr>
          <a:xfrm>
            <a:off x="19002382" y="21992386"/>
            <a:ext cx="4643470" cy="5857916"/>
          </a:xfrm>
          <a:prstGeom prst="round2SameRect">
            <a:avLst/>
          </a:prstGeom>
        </p:spPr>
        <p:style>
          <a:lnRef idx="1">
            <a:schemeClr val="dk1"/>
          </a:lnRef>
          <a:fillRef idx="2">
            <a:schemeClr val="dk1"/>
          </a:fillRef>
          <a:effectRef idx="1">
            <a:schemeClr val="dk1"/>
          </a:effectRef>
          <a:fontRef idx="minor">
            <a:schemeClr val="dk1"/>
          </a:fontRef>
        </p:style>
        <p:txBody>
          <a:bodyPr rtlCol="0" anchor="ctr"/>
          <a:lstStyle/>
          <a:p>
            <a:pPr lvl="0"/>
            <a:endParaRPr lang="fr-FR" sz="2000" dirty="0" smtClean="0"/>
          </a:p>
          <a:p>
            <a:pPr lvl="0"/>
            <a:endParaRPr lang="fr-FR" sz="2000" dirty="0"/>
          </a:p>
          <a:p>
            <a:pPr lvl="0"/>
            <a:r>
              <a:rPr lang="fr-FR" sz="2000" b="1" i="1" dirty="0" smtClean="0"/>
              <a:t>10-</a:t>
            </a:r>
            <a:r>
              <a:rPr lang="fr-FR" sz="2000" b="1" i="1" dirty="0" err="1" smtClean="0"/>
              <a:t>Damaliscus</a:t>
            </a:r>
            <a:r>
              <a:rPr lang="fr-FR" sz="2000" b="1" i="1" dirty="0" smtClean="0"/>
              <a:t> </a:t>
            </a:r>
            <a:r>
              <a:rPr lang="fr-FR" sz="2000" b="1" i="1" dirty="0" err="1"/>
              <a:t>lunatus</a:t>
            </a:r>
            <a:r>
              <a:rPr lang="fr-FR" sz="2000" b="1" i="1" dirty="0"/>
              <a:t> </a:t>
            </a:r>
            <a:r>
              <a:rPr lang="fr-FR" sz="2000" b="1" i="1" dirty="0" err="1"/>
              <a:t>korrigum</a:t>
            </a:r>
            <a:endParaRPr lang="fr-FR" sz="2000" b="1" i="1" dirty="0"/>
          </a:p>
          <a:p>
            <a:r>
              <a:rPr lang="fr-FR" sz="2000" b="1" i="1" dirty="0"/>
              <a:t>Descriptif : </a:t>
            </a:r>
            <a:endParaRPr lang="fr-FR" sz="2000" dirty="0"/>
          </a:p>
          <a:p>
            <a:r>
              <a:rPr lang="fr-FR" sz="2000" dirty="0"/>
              <a:t>Le Damalisque est une grande antilope au garrot très saillant beaucoup plus haut que la croupe. La robe est fauve-brun foncé, brillante, porte des marques sombres presque noires sur le front, les épaules, les avant-bras, les cuisses et les jambes.    </a:t>
            </a:r>
          </a:p>
          <a:p>
            <a:r>
              <a:rPr lang="fr-FR" sz="2000" b="1" i="1" dirty="0"/>
              <a:t>Statut IUCN mondial : LC</a:t>
            </a:r>
            <a:r>
              <a:rPr lang="fr-FR" sz="2000" dirty="0"/>
              <a:t> (Préoccupation mineure)</a:t>
            </a:r>
          </a:p>
          <a:p>
            <a:r>
              <a:rPr lang="fr-FR" sz="2000" b="1" i="1" dirty="0"/>
              <a:t>Statut Liste rouge Bénin</a:t>
            </a:r>
            <a:r>
              <a:rPr lang="fr-FR" sz="2000" dirty="0"/>
              <a:t> : EN (en danger)</a:t>
            </a:r>
          </a:p>
          <a:p>
            <a:r>
              <a:rPr lang="fr-FR" sz="2000" b="1" i="1" dirty="0"/>
              <a:t> Zones de présence au Bénin </a:t>
            </a:r>
            <a:r>
              <a:rPr lang="fr-FR" sz="2000" dirty="0"/>
              <a:t>: les Parcs Nationaux.</a:t>
            </a:r>
          </a:p>
          <a:p>
            <a:pPr algn="ctr"/>
            <a:endParaRPr lang="fr-FR" sz="2000" dirty="0"/>
          </a:p>
        </p:txBody>
      </p:sp>
      <p:sp>
        <p:nvSpPr>
          <p:cNvPr id="100" name="Rectangle 99"/>
          <p:cNvSpPr/>
          <p:nvPr/>
        </p:nvSpPr>
        <p:spPr>
          <a:xfrm>
            <a:off x="29860958" y="8586740"/>
            <a:ext cx="2286016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Juin</a:t>
            </a:r>
            <a:endParaRPr lang="fr-FR" sz="2800" b="1" dirty="0"/>
          </a:p>
        </p:txBody>
      </p:sp>
      <p:sp>
        <p:nvSpPr>
          <p:cNvPr id="108" name="Rectangle 107"/>
          <p:cNvSpPr/>
          <p:nvPr/>
        </p:nvSpPr>
        <p:spPr>
          <a:xfrm>
            <a:off x="7429426" y="19516754"/>
            <a:ext cx="2286016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Aout</a:t>
            </a:r>
            <a:endParaRPr lang="fr-FR" sz="2800" b="1" dirty="0"/>
          </a:p>
        </p:txBody>
      </p:sp>
      <p:sp>
        <p:nvSpPr>
          <p:cNvPr id="109" name="Rectangle 108"/>
          <p:cNvSpPr/>
          <p:nvPr/>
        </p:nvSpPr>
        <p:spPr>
          <a:xfrm>
            <a:off x="15787672" y="21302704"/>
            <a:ext cx="2286016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Septembre</a:t>
            </a:r>
            <a:endParaRPr lang="fr-FR" sz="2800" b="1" dirty="0"/>
          </a:p>
        </p:txBody>
      </p:sp>
      <p:sp>
        <p:nvSpPr>
          <p:cNvPr id="111" name="Rectangle 110"/>
          <p:cNvSpPr/>
          <p:nvPr/>
        </p:nvSpPr>
        <p:spPr>
          <a:xfrm>
            <a:off x="27074876" y="19516754"/>
            <a:ext cx="2286016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Novembre</a:t>
            </a:r>
            <a:endParaRPr lang="fr-FR" sz="2800" b="1" dirty="0"/>
          </a:p>
        </p:txBody>
      </p:sp>
      <p:sp>
        <p:nvSpPr>
          <p:cNvPr id="112" name="Rectangle 111"/>
          <p:cNvSpPr/>
          <p:nvPr/>
        </p:nvSpPr>
        <p:spPr>
          <a:xfrm>
            <a:off x="29575206" y="19445316"/>
            <a:ext cx="2286016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Décembre</a:t>
            </a:r>
            <a:endParaRPr lang="fr-FR" sz="2800" b="1" dirty="0"/>
          </a:p>
        </p:txBody>
      </p:sp>
      <p:pic>
        <p:nvPicPr>
          <p:cNvPr id="113" name="rg_hi" descr="ANd9GcTa_LNUkiexvmYGVVcWsLOnD7TFfnTiCTcOHKdCaQE9r1ehsjYh"/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9329335" y="26097171"/>
            <a:ext cx="6675166" cy="263508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4" name="Picture 0" descr="dgcd_fr.jpg"/>
          <p:cNvPicPr>
            <a:picLocks noChangeAspect="1" noChangeArrowheads="1"/>
          </p:cNvPicPr>
          <p:nvPr/>
        </p:nvPicPr>
        <p:blipFill>
          <a:blip r:embed="rId6"/>
          <a:srcRect/>
          <a:stretch>
            <a:fillRect/>
          </a:stretch>
        </p:blipFill>
        <p:spPr bwMode="auto">
          <a:xfrm>
            <a:off x="29239690" y="28919529"/>
            <a:ext cx="6752929" cy="16842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16" name="Image 2" descr="view6"/>
          <p:cNvPicPr>
            <a:picLocks noChangeAspect="1" noChangeArrowheads="1"/>
          </p:cNvPicPr>
          <p:nvPr/>
        </p:nvPicPr>
        <p:blipFill>
          <a:blip r:embed="rId7"/>
          <a:srcRect/>
          <a:stretch>
            <a:fillRect/>
          </a:stretch>
        </p:blipFill>
        <p:spPr bwMode="auto">
          <a:xfrm>
            <a:off x="33343131" y="0"/>
            <a:ext cx="2661369" cy="332956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026" name="Image 3" descr="Logo"/>
          <p:cNvPicPr>
            <a:picLocks noChangeAspect="1" noChangeArrowheads="1"/>
          </p:cNvPicPr>
          <p:nvPr/>
        </p:nvPicPr>
        <p:blipFill>
          <a:blip r:embed="rId8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-8596" y="36216"/>
            <a:ext cx="2372774" cy="292810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51" name="Image 2" descr="Logo_DFRN"/>
          <p:cNvPicPr>
            <a:picLocks noChangeAspect="1" noChangeArrowheads="1"/>
          </p:cNvPicPr>
          <p:nvPr/>
        </p:nvPicPr>
        <p:blipFill>
          <a:blip r:embed="rId9">
            <a:lum bright="-24000" contrast="54000"/>
          </a:blip>
          <a:srcRect r="2589"/>
          <a:stretch>
            <a:fillRect/>
          </a:stretch>
        </p:blipFill>
        <p:spPr bwMode="auto">
          <a:xfrm>
            <a:off x="250" y="25956251"/>
            <a:ext cx="2170572" cy="339893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2" name="Rectangle 51"/>
          <p:cNvSpPr/>
          <p:nvPr/>
        </p:nvSpPr>
        <p:spPr>
          <a:xfrm>
            <a:off x="250" y="29355190"/>
            <a:ext cx="5284962" cy="1284426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just"/>
            <a:r>
              <a:rPr lang="fr-FR" sz="3200" b="1" dirty="0" smtClean="0">
                <a:solidFill>
                  <a:schemeClr val="bg2">
                    <a:lumMod val="10000"/>
                  </a:schemeClr>
                </a:solidFill>
              </a:rPr>
              <a:t>Direction Générale des Forêts et des Ressources Naturelles</a:t>
            </a:r>
            <a:endParaRPr lang="fr-FR" sz="3200" b="1" dirty="0">
              <a:solidFill>
                <a:schemeClr val="bg2">
                  <a:lumMod val="10000"/>
                </a:schemeClr>
              </a:solidFill>
            </a:endParaRPr>
          </a:p>
        </p:txBody>
      </p:sp>
      <p:sp>
        <p:nvSpPr>
          <p:cNvPr id="5" name="Rectangle 4"/>
          <p:cNvSpPr/>
          <p:nvPr/>
        </p:nvSpPr>
        <p:spPr>
          <a:xfrm>
            <a:off x="-71758" y="2934002"/>
            <a:ext cx="8786659" cy="1477328"/>
          </a:xfrm>
          <a:prstGeom prst="rect">
            <a:avLst/>
          </a:prstGeom>
          <a:solidFill>
            <a:schemeClr val="accent3">
              <a:lumMod val="60000"/>
              <a:lumOff val="40000"/>
            </a:schemeClr>
          </a:solidFill>
        </p:spPr>
        <p:txBody>
          <a:bodyPr wrap="square">
            <a:spAutoFit/>
          </a:bodyPr>
          <a:lstStyle/>
          <a:p>
            <a:pPr algn="just"/>
            <a:r>
              <a:rPr lang="fr-FR" sz="3000" b="1" dirty="0"/>
              <a:t>CENTRE D’ETUDE ET D’INITIATIVES POUR LA PRESERVATION DE LA BIODIVERSTE ET LA SECURITE ALIMENTAIRE (CEIBA-ONG)</a:t>
            </a:r>
            <a:endParaRPr lang="fr-FR" sz="3000" dirty="0"/>
          </a:p>
        </p:txBody>
      </p:sp>
      <p:pic>
        <p:nvPicPr>
          <p:cNvPr id="40" name="Picture 50"/>
          <p:cNvPicPr>
            <a:picLocks noChangeAspect="1" noChangeArrowheads="1"/>
          </p:cNvPicPr>
          <p:nvPr/>
        </p:nvPicPr>
        <p:blipFill>
          <a:blip r:embed="rId10"/>
          <a:srcRect/>
          <a:stretch>
            <a:fillRect/>
          </a:stretch>
        </p:blipFill>
        <p:spPr bwMode="auto">
          <a:xfrm>
            <a:off x="244621" y="5707140"/>
            <a:ext cx="4327285" cy="328281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2" name="Picture 53"/>
          <p:cNvPicPr>
            <a:picLocks noChangeAspect="1" noChangeArrowheads="1"/>
          </p:cNvPicPr>
          <p:nvPr/>
        </p:nvPicPr>
        <p:blipFill>
          <a:blip r:embed="rId11"/>
          <a:srcRect/>
          <a:stretch>
            <a:fillRect/>
          </a:stretch>
        </p:blipFill>
        <p:spPr bwMode="auto">
          <a:xfrm>
            <a:off x="11429954" y="2655282"/>
            <a:ext cx="4286280" cy="289960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3" name="Picture 55"/>
          <p:cNvPicPr>
            <a:picLocks noChangeAspect="1" noChangeArrowheads="1"/>
          </p:cNvPicPr>
          <p:nvPr/>
        </p:nvPicPr>
        <p:blipFill>
          <a:blip r:embed="rId12"/>
          <a:srcRect/>
          <a:stretch>
            <a:fillRect/>
          </a:stretch>
        </p:blipFill>
        <p:spPr bwMode="auto">
          <a:xfrm>
            <a:off x="20073952" y="2655724"/>
            <a:ext cx="4143404" cy="2794418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4" name="Picture 8" descr="http://upload.wikimedia.org/wikipedia/commons/thumb/6/65/Lycaon_pictus_%28Ree_Park%2C_Denmark%29.jpg/220px-Lycaon_pictus_%28Ree_Park%2C_Denmark%29.jpg"/>
          <p:cNvPicPr>
            <a:picLocks noChangeAspect="1" noChangeArrowheads="1"/>
          </p:cNvPicPr>
          <p:nvPr/>
        </p:nvPicPr>
        <p:blipFill>
          <a:blip r:embed="rId13"/>
          <a:srcRect/>
          <a:stretch>
            <a:fillRect/>
          </a:stretch>
        </p:blipFill>
        <p:spPr bwMode="auto">
          <a:xfrm>
            <a:off x="24574546" y="5622039"/>
            <a:ext cx="2643206" cy="3964809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5" name="Picture 4"/>
          <p:cNvPicPr>
            <a:picLocks noChangeAspect="1" noChangeArrowheads="1"/>
          </p:cNvPicPr>
          <p:nvPr/>
        </p:nvPicPr>
        <p:blipFill>
          <a:blip r:embed="rId14"/>
          <a:srcRect/>
          <a:stretch>
            <a:fillRect/>
          </a:stretch>
        </p:blipFill>
        <p:spPr bwMode="auto">
          <a:xfrm>
            <a:off x="31504032" y="6119887"/>
            <a:ext cx="4143404" cy="310979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6" name="Picture 2"/>
          <p:cNvPicPr>
            <a:picLocks noChangeAspect="1" noChangeArrowheads="1"/>
          </p:cNvPicPr>
          <p:nvPr/>
        </p:nvPicPr>
        <p:blipFill>
          <a:blip r:embed="rId15"/>
          <a:srcRect/>
          <a:stretch>
            <a:fillRect/>
          </a:stretch>
        </p:blipFill>
        <p:spPr bwMode="auto">
          <a:xfrm>
            <a:off x="214314" y="16992697"/>
            <a:ext cx="4643344" cy="3095562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7" name="Picture 7"/>
          <p:cNvPicPr>
            <a:picLocks noChangeAspect="1" noChangeArrowheads="1"/>
          </p:cNvPicPr>
          <p:nvPr/>
        </p:nvPicPr>
        <p:blipFill>
          <a:blip r:embed="rId16"/>
          <a:srcRect/>
          <a:stretch>
            <a:fillRect/>
          </a:stretch>
        </p:blipFill>
        <p:spPr bwMode="auto">
          <a:xfrm>
            <a:off x="31489746" y="16944986"/>
            <a:ext cx="4300566" cy="3071833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8" name="Picture 4"/>
          <p:cNvPicPr>
            <a:picLocks noChangeAspect="1" noChangeArrowheads="1"/>
          </p:cNvPicPr>
          <p:nvPr/>
        </p:nvPicPr>
        <p:blipFill>
          <a:blip r:embed="rId17"/>
          <a:srcRect/>
          <a:stretch>
            <a:fillRect/>
          </a:stretch>
        </p:blipFill>
        <p:spPr bwMode="auto">
          <a:xfrm>
            <a:off x="24360232" y="15215274"/>
            <a:ext cx="3000396" cy="5015860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49" name="Picture 2"/>
          <p:cNvPicPr>
            <a:picLocks noChangeAspect="1" noChangeArrowheads="1"/>
          </p:cNvPicPr>
          <p:nvPr/>
        </p:nvPicPr>
        <p:blipFill>
          <a:blip r:embed="rId18"/>
          <a:srcRect t="33257" b="5870"/>
          <a:stretch>
            <a:fillRect/>
          </a:stretch>
        </p:blipFill>
        <p:spPr bwMode="auto">
          <a:xfrm>
            <a:off x="12215772" y="18730936"/>
            <a:ext cx="3820564" cy="3484544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0" name="Espace réservé du contenu 3" descr="aardvark diging-Source_www.aardvarkafrica.org.JPG"/>
          <p:cNvPicPr>
            <a:picLocks noChangeAspect="1"/>
          </p:cNvPicPr>
          <p:nvPr/>
        </p:nvPicPr>
        <p:blipFill>
          <a:blip r:embed="rId19"/>
          <a:stretch>
            <a:fillRect/>
          </a:stretch>
        </p:blipFill>
        <p:spPr>
          <a:xfrm>
            <a:off x="9001062" y="15853841"/>
            <a:ext cx="2857520" cy="430585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pic>
        <p:nvPicPr>
          <p:cNvPr id="53" name="Image 52" descr="Damalisque 2.JPG"/>
          <p:cNvPicPr>
            <a:picLocks noChangeAspect="1"/>
          </p:cNvPicPr>
          <p:nvPr/>
        </p:nvPicPr>
        <p:blipFill>
          <a:blip r:embed="rId20" cstate="print"/>
          <a:stretch>
            <a:fillRect/>
          </a:stretch>
        </p:blipFill>
        <p:spPr>
          <a:xfrm>
            <a:off x="20207541" y="19296249"/>
            <a:ext cx="4081253" cy="2720835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  <p:sp>
        <p:nvSpPr>
          <p:cNvPr id="89" name="Rectangle 88"/>
          <p:cNvSpPr/>
          <p:nvPr/>
        </p:nvSpPr>
        <p:spPr>
          <a:xfrm>
            <a:off x="6929360" y="8158112"/>
            <a:ext cx="2286016" cy="571504"/>
          </a:xfrm>
          <a:prstGeom prst="rect">
            <a:avLst/>
          </a:prstGeom>
        </p:spPr>
        <p:style>
          <a:lnRef idx="1">
            <a:schemeClr val="accent3"/>
          </a:lnRef>
          <a:fillRef idx="2">
            <a:schemeClr val="accent3"/>
          </a:fillRef>
          <a:effectRef idx="1">
            <a:schemeClr val="accent3"/>
          </a:effectRef>
          <a:fontRef idx="minor">
            <a:schemeClr val="dk1"/>
          </a:fontRef>
        </p:style>
        <p:txBody>
          <a:bodyPr rtlCol="0" anchor="ctr"/>
          <a:lstStyle/>
          <a:p>
            <a:pPr algn="ctr"/>
            <a:r>
              <a:rPr lang="fr-FR" sz="2800" b="1" dirty="0" smtClean="0"/>
              <a:t>Février</a:t>
            </a:r>
            <a:endParaRPr lang="fr-FR" sz="2800" b="1" dirty="0"/>
          </a:p>
        </p:txBody>
      </p:sp>
      <p:pic>
        <p:nvPicPr>
          <p:cNvPr id="41" name="Picture 51"/>
          <p:cNvPicPr>
            <a:picLocks noChangeAspect="1" noChangeArrowheads="1"/>
          </p:cNvPicPr>
          <p:nvPr/>
        </p:nvPicPr>
        <p:blipFill>
          <a:blip r:embed="rId21"/>
          <a:srcRect/>
          <a:stretch>
            <a:fillRect/>
          </a:stretch>
        </p:blipFill>
        <p:spPr bwMode="auto">
          <a:xfrm>
            <a:off x="8756441" y="5954792"/>
            <a:ext cx="3816521" cy="2900556"/>
          </a:xfrm>
          <a:prstGeom prst="roundRect">
            <a:avLst>
              <a:gd name="adj" fmla="val 8594"/>
            </a:avLst>
          </a:prstGeom>
          <a:solidFill>
            <a:srgbClr val="FFFFFF">
              <a:shade val="85000"/>
            </a:srgbClr>
          </a:solidFill>
          <a:ln>
            <a:noFill/>
          </a:ln>
          <a:effectLst>
            <a:reflection blurRad="12700" stA="38000" endPos="28000" dist="5000" dir="5400000" sy="-100000" algn="bl" rotWithShape="0"/>
          </a:effectLst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Thème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3687</TotalTime>
  <Words>183</Words>
  <Application>Microsoft Office PowerPoint</Application>
  <PresentationFormat>Personnalisé</PresentationFormat>
  <Paragraphs>121</Paragraphs>
  <Slides>1</Slides>
  <Notes>0</Notes>
  <HiddenSlides>0</HiddenSlides>
  <MMClips>0</MMClips>
  <ScaleCrop>false</ScaleCrop>
  <HeadingPairs>
    <vt:vector size="6" baseType="variant">
      <vt:variant>
        <vt:lpstr>Polices utilisées</vt:lpstr>
      </vt:variant>
      <vt:variant>
        <vt:i4>2</vt:i4>
      </vt:variant>
      <vt:variant>
        <vt:lpstr>Thème</vt:lpstr>
      </vt:variant>
      <vt:variant>
        <vt:i4>1</vt:i4>
      </vt:variant>
      <vt:variant>
        <vt:lpstr>Titres des diapositives</vt:lpstr>
      </vt:variant>
      <vt:variant>
        <vt:i4>1</vt:i4>
      </vt:variant>
    </vt:vector>
  </HeadingPairs>
  <TitlesOfParts>
    <vt:vector size="4" baseType="lpstr">
      <vt:lpstr>Arial</vt:lpstr>
      <vt:lpstr>Calibri</vt:lpstr>
      <vt:lpstr>Thème Office</vt:lpstr>
      <vt:lpstr>Mon Espèces Du Mois</vt:lpstr>
    </vt:vector>
  </TitlesOfParts>
  <Company>Toshiba</Company>
  <LinksUpToDate>false</LinksUpToDate>
  <SharedDoc>false</SharedDoc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Mon Espèces Du Mois</dc:title>
  <dc:creator>OY</dc:creator>
  <cp:lastModifiedBy>AKPONA Jean Didier</cp:lastModifiedBy>
  <cp:revision>13</cp:revision>
  <dcterms:created xsi:type="dcterms:W3CDTF">2015-07-18T07:29:42Z</dcterms:created>
  <dcterms:modified xsi:type="dcterms:W3CDTF">2015-08-30T13:56:01Z</dcterms:modified>
</cp:coreProperties>
</file>